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iBwgLRyhIAnPZa7krzNH7Hvaed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4" name="Shape 14"/>
        <p:cNvGrpSpPr/>
        <p:nvPr/>
      </p:nvGrpSpPr>
      <p:grpSpPr>
        <a:xfrm>
          <a:off x="0" y="0"/>
          <a:ext cx="0" cy="0"/>
          <a:chOff x="0" y="0"/>
          <a:chExt cx="0" cy="0"/>
        </a:xfrm>
      </p:grpSpPr>
      <p:sp>
        <p:nvSpPr>
          <p:cNvPr id="15" name="Google Shape;15;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 name="Google Shape;17;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83" name="Shape 83"/>
        <p:cNvGrpSpPr/>
        <p:nvPr/>
      </p:nvGrpSpPr>
      <p:grpSpPr>
        <a:xfrm>
          <a:off x="0" y="0"/>
          <a:ext cx="0" cy="0"/>
          <a:chOff x="0" y="0"/>
          <a:chExt cx="0" cy="0"/>
        </a:xfrm>
      </p:grpSpPr>
      <p:sp>
        <p:nvSpPr>
          <p:cNvPr id="84" name="Google Shape;84;p4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7"/>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showMasterSp="0" type="vertTitleAndTx">
  <p:cSld name="VERTICAL_TITLE_AND_VERTICAL_TEXT">
    <p:spTree>
      <p:nvGrpSpPr>
        <p:cNvPr id="89" name="Shape 89"/>
        <p:cNvGrpSpPr/>
        <p:nvPr/>
      </p:nvGrpSpPr>
      <p:grpSpPr>
        <a:xfrm>
          <a:off x="0" y="0"/>
          <a:ext cx="0" cy="0"/>
          <a:chOff x="0" y="0"/>
          <a:chExt cx="0" cy="0"/>
        </a:xfrm>
      </p:grpSpPr>
      <p:sp>
        <p:nvSpPr>
          <p:cNvPr id="90" name="Google Shape;90;p4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8"/>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48"/>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showMasterSp="0" type="title">
  <p:cSld name="TITLE">
    <p:spTree>
      <p:nvGrpSpPr>
        <p:cNvPr id="20" name="Shape 20"/>
        <p:cNvGrpSpPr/>
        <p:nvPr/>
      </p:nvGrpSpPr>
      <p:grpSpPr>
        <a:xfrm>
          <a:off x="0" y="0"/>
          <a:ext cx="0" cy="0"/>
          <a:chOff x="0" y="0"/>
          <a:chExt cx="0" cy="0"/>
        </a:xfrm>
      </p:grpSpPr>
      <p:sp>
        <p:nvSpPr>
          <p:cNvPr id="21" name="Google Shape;21;p3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9"/>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5" name="Google Shape;25;p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cxnSp>
        <p:nvCxnSpPr>
          <p:cNvPr id="28" name="Google Shape;28;p39"/>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showMasterSp="0" type="secHead">
  <p:cSld name="SECTION_HEADER">
    <p:bg>
      <p:bgPr>
        <a:solidFill>
          <a:schemeClr val="lt1"/>
        </a:solidFill>
      </p:bgPr>
    </p:bg>
    <p:spTree>
      <p:nvGrpSpPr>
        <p:cNvPr id="29" name="Shape 29"/>
        <p:cNvGrpSpPr/>
        <p:nvPr/>
      </p:nvGrpSpPr>
      <p:grpSpPr>
        <a:xfrm>
          <a:off x="0" y="0"/>
          <a:ext cx="0" cy="0"/>
          <a:chOff x="0" y="0"/>
          <a:chExt cx="0" cy="0"/>
        </a:xfrm>
      </p:grpSpPr>
      <p:sp>
        <p:nvSpPr>
          <p:cNvPr id="30" name="Google Shape;30;p4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0"/>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0"/>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4" name="Google Shape;34;p4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cxnSp>
        <p:nvCxnSpPr>
          <p:cNvPr id="37" name="Google Shape;37;p4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38" name="Shape 38"/>
        <p:cNvGrpSpPr/>
        <p:nvPr/>
      </p:nvGrpSpPr>
      <p:grpSpPr>
        <a:xfrm>
          <a:off x="0" y="0"/>
          <a:ext cx="0" cy="0"/>
          <a:chOff x="0" y="0"/>
          <a:chExt cx="0" cy="0"/>
        </a:xfrm>
      </p:grpSpPr>
      <p:sp>
        <p:nvSpPr>
          <p:cNvPr id="39" name="Google Shape;39;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1"/>
          <p:cNvSpPr txBox="1"/>
          <p:nvPr>
            <p:ph idx="1" type="body"/>
          </p:nvPr>
        </p:nvSpPr>
        <p:spPr>
          <a:xfrm>
            <a:off x="1097278"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1" name="Google Shape;41;p41"/>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 name="Google Shape;42;p4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5" name="Shape 45"/>
        <p:cNvGrpSpPr/>
        <p:nvPr/>
      </p:nvGrpSpPr>
      <p:grpSpPr>
        <a:xfrm>
          <a:off x="0" y="0"/>
          <a:ext cx="0" cy="0"/>
          <a:chOff x="0" y="0"/>
          <a:chExt cx="0" cy="0"/>
        </a:xfrm>
      </p:grpSpPr>
      <p:sp>
        <p:nvSpPr>
          <p:cNvPr id="46" name="Google Shape;46;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2"/>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42"/>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42"/>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42"/>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4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54" name="Shape 54"/>
        <p:cNvGrpSpPr/>
        <p:nvPr/>
      </p:nvGrpSpPr>
      <p:grpSpPr>
        <a:xfrm>
          <a:off x="0" y="0"/>
          <a:ext cx="0" cy="0"/>
          <a:chOff x="0" y="0"/>
          <a:chExt cx="0" cy="0"/>
        </a:xfrm>
      </p:grpSpPr>
      <p:sp>
        <p:nvSpPr>
          <p:cNvPr id="55" name="Google Shape;55;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showMasterSp="0" type="blank">
  <p:cSld name="BLANK">
    <p:spTree>
      <p:nvGrpSpPr>
        <p:cNvPr id="59" name="Shape 59"/>
        <p:cNvGrpSpPr/>
        <p:nvPr/>
      </p:nvGrpSpPr>
      <p:grpSpPr>
        <a:xfrm>
          <a:off x="0" y="0"/>
          <a:ext cx="0" cy="0"/>
          <a:chOff x="0" y="0"/>
          <a:chExt cx="0" cy="0"/>
        </a:xfrm>
      </p:grpSpPr>
      <p:sp>
        <p:nvSpPr>
          <p:cNvPr id="60" name="Google Shape;60;p4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showMasterSp="0" type="objTx">
  <p:cSld name="OBJECT_WITH_CAPTION_TEXT">
    <p:spTree>
      <p:nvGrpSpPr>
        <p:cNvPr id="65" name="Shape 65"/>
        <p:cNvGrpSpPr/>
        <p:nvPr/>
      </p:nvGrpSpPr>
      <p:grpSpPr>
        <a:xfrm>
          <a:off x="0" y="0"/>
          <a:ext cx="0" cy="0"/>
          <a:chOff x="0" y="0"/>
          <a:chExt cx="0" cy="0"/>
        </a:xfrm>
      </p:grpSpPr>
      <p:sp>
        <p:nvSpPr>
          <p:cNvPr id="66" name="Google Shape;66;p45"/>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5"/>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5"/>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5"/>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45"/>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45"/>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5"/>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showMasterSp="0" type="picTx">
  <p:cSld name="PICTURE_WITH_CAPTION_TEXT">
    <p:spTree>
      <p:nvGrpSpPr>
        <p:cNvPr id="74" name="Shape 74"/>
        <p:cNvGrpSpPr/>
        <p:nvPr/>
      </p:nvGrpSpPr>
      <p:grpSpPr>
        <a:xfrm>
          <a:off x="0" y="0"/>
          <a:ext cx="0" cy="0"/>
          <a:chOff x="0" y="0"/>
          <a:chExt cx="0" cy="0"/>
        </a:xfrm>
      </p:grpSpPr>
      <p:sp>
        <p:nvSpPr>
          <p:cNvPr id="75" name="Google Shape;75;p46"/>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6"/>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6"/>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6"/>
          <p:cNvSpPr/>
          <p:nvPr>
            <p:ph idx="2" type="pic"/>
          </p:nvPr>
        </p:nvSpPr>
        <p:spPr>
          <a:xfrm>
            <a:off x="15" y="0"/>
            <a:ext cx="12191985" cy="4915076"/>
          </a:xfrm>
          <a:prstGeom prst="rect">
            <a:avLst/>
          </a:prstGeom>
          <a:solidFill>
            <a:srgbClr val="D2CDB0"/>
          </a:solidFill>
          <a:ln>
            <a:noFill/>
          </a:ln>
        </p:spPr>
        <p:txBody>
          <a:bodyPr anchorCtr="0" anchor="t" bIns="45700" lIns="457200" spcFirstLastPara="1" rIns="0" wrap="square" tIns="457200">
            <a:norm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rgbClr val="3F3F3F"/>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79" name="Google Shape;79;p46"/>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37"/>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37"/>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3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3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cxnSp>
        <p:nvCxnSpPr>
          <p:cNvPr id="13" name="Google Shape;13;p37"/>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9.png"/><Relationship Id="rId11" Type="http://schemas.openxmlformats.org/officeDocument/2006/relationships/image" Target="../media/image37.png"/><Relationship Id="rId10" Type="http://schemas.openxmlformats.org/officeDocument/2006/relationships/image" Target="../media/image35.png"/><Relationship Id="rId9"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41.png"/><Relationship Id="rId10" Type="http://schemas.openxmlformats.org/officeDocument/2006/relationships/image" Target="../media/image45.png"/><Relationship Id="rId9"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46.png"/><Relationship Id="rId8"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58.png"/><Relationship Id="rId10" Type="http://schemas.openxmlformats.org/officeDocument/2006/relationships/image" Target="../media/image44.png"/><Relationship Id="rId9" Type="http://schemas.openxmlformats.org/officeDocument/2006/relationships/image" Target="../media/image50.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62.png"/><Relationship Id="rId8"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62.png"/><Relationship Id="rId10" Type="http://schemas.openxmlformats.org/officeDocument/2006/relationships/image" Target="../media/image64.png"/><Relationship Id="rId9"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50.png"/><Relationship Id="rId7" Type="http://schemas.openxmlformats.org/officeDocument/2006/relationships/image" Target="../media/image44.png"/><Relationship Id="rId8"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63.png"/><Relationship Id="rId5" Type="http://schemas.openxmlformats.org/officeDocument/2006/relationships/image" Target="../media/image67.png"/><Relationship Id="rId6"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70.png"/><Relationship Id="rId9" Type="http://schemas.openxmlformats.org/officeDocument/2006/relationships/image" Target="../media/image73.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75.png"/><Relationship Id="rId5"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81.png"/><Relationship Id="rId11" Type="http://schemas.openxmlformats.org/officeDocument/2006/relationships/image" Target="../media/image88.png"/><Relationship Id="rId10" Type="http://schemas.openxmlformats.org/officeDocument/2006/relationships/image" Target="../media/image86.png"/><Relationship Id="rId9"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82.png"/><Relationship Id="rId7" Type="http://schemas.openxmlformats.org/officeDocument/2006/relationships/image" Target="../media/image84.png"/><Relationship Id="rId8"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2.png"/><Relationship Id="rId4" Type="http://schemas.openxmlformats.org/officeDocument/2006/relationships/image" Target="../media/image90.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99.png"/><Relationship Id="rId9"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image" Target="../media/image104.png"/><Relationship Id="rId8"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02.png"/><Relationship Id="rId5" Type="http://schemas.openxmlformats.org/officeDocument/2006/relationships/image" Target="../media/image98.png"/><Relationship Id="rId6" Type="http://schemas.openxmlformats.org/officeDocument/2006/relationships/image" Target="../media/image1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03.png"/><Relationship Id="rId5" Type="http://schemas.openxmlformats.org/officeDocument/2006/relationships/image" Target="../media/image1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hadrienj.github.io/posts/Deep-Learning-Book-Series-2.8-Singular-Value-Decomposition/"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SVD and PCA</a:t>
            </a:r>
            <a:endParaRPr/>
          </a:p>
        </p:txBody>
      </p:sp>
      <p:pic>
        <p:nvPicPr>
          <p:cNvPr descr="Resultado de imagen para pca" id="102" name="Google Shape;102;p1"/>
          <p:cNvPicPr preferRelativeResize="0"/>
          <p:nvPr/>
        </p:nvPicPr>
        <p:blipFill rotWithShape="1">
          <a:blip r:embed="rId3">
            <a:alphaModFix/>
          </a:blip>
          <a:srcRect b="0" l="0" r="0" t="0"/>
          <a:stretch/>
        </p:blipFill>
        <p:spPr>
          <a:xfrm>
            <a:off x="6612468" y="715647"/>
            <a:ext cx="4131733" cy="38340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91" name="Google Shape;191;p1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92" name="Google Shape;192;p10"/>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pic>
        <p:nvPicPr>
          <p:cNvPr id="193" name="Google Shape;193;p10"/>
          <p:cNvPicPr preferRelativeResize="0"/>
          <p:nvPr/>
        </p:nvPicPr>
        <p:blipFill rotWithShape="1">
          <a:blip r:embed="rId4">
            <a:alphaModFix/>
          </a:blip>
          <a:srcRect b="0" l="0" r="0" t="0"/>
          <a:stretch/>
        </p:blipFill>
        <p:spPr>
          <a:xfrm>
            <a:off x="1400432" y="2001795"/>
            <a:ext cx="9144000" cy="259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99" name="Google Shape;199;p1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200" name="Google Shape;200;p11"/>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pic>
        <p:nvPicPr>
          <p:cNvPr id="201" name="Google Shape;201;p11"/>
          <p:cNvPicPr preferRelativeResize="0"/>
          <p:nvPr/>
        </p:nvPicPr>
        <p:blipFill rotWithShape="1">
          <a:blip r:embed="rId4">
            <a:alphaModFix/>
          </a:blip>
          <a:srcRect b="0" l="0" r="0" t="0"/>
          <a:stretch/>
        </p:blipFill>
        <p:spPr>
          <a:xfrm>
            <a:off x="1097279" y="2683590"/>
            <a:ext cx="5368624" cy="2939278"/>
          </a:xfrm>
          <a:prstGeom prst="rect">
            <a:avLst/>
          </a:prstGeom>
          <a:noFill/>
          <a:ln>
            <a:noFill/>
          </a:ln>
        </p:spPr>
      </p:pic>
      <p:pic>
        <p:nvPicPr>
          <p:cNvPr id="202" name="Google Shape;202;p11"/>
          <p:cNvPicPr preferRelativeResize="0"/>
          <p:nvPr/>
        </p:nvPicPr>
        <p:blipFill rotWithShape="1">
          <a:blip r:embed="rId5">
            <a:alphaModFix/>
          </a:blip>
          <a:srcRect b="0" l="0" r="0" t="0"/>
          <a:stretch/>
        </p:blipFill>
        <p:spPr>
          <a:xfrm>
            <a:off x="1097281" y="1918778"/>
            <a:ext cx="4092558" cy="764812"/>
          </a:xfrm>
          <a:prstGeom prst="rect">
            <a:avLst/>
          </a:prstGeom>
          <a:noFill/>
          <a:ln>
            <a:noFill/>
          </a:ln>
        </p:spPr>
      </p:pic>
      <p:pic>
        <p:nvPicPr>
          <p:cNvPr id="203" name="Google Shape;203;p11"/>
          <p:cNvPicPr preferRelativeResize="0"/>
          <p:nvPr/>
        </p:nvPicPr>
        <p:blipFill rotWithShape="1">
          <a:blip r:embed="rId6">
            <a:alphaModFix/>
          </a:blip>
          <a:srcRect b="0" l="0" r="0" t="0"/>
          <a:stretch/>
        </p:blipFill>
        <p:spPr>
          <a:xfrm>
            <a:off x="6617329" y="3231137"/>
            <a:ext cx="4538351" cy="12525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209" name="Google Shape;209;p1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210" name="Google Shape;210;p12"/>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pic>
        <p:nvPicPr>
          <p:cNvPr id="211" name="Google Shape;211;p12"/>
          <p:cNvPicPr preferRelativeResize="0"/>
          <p:nvPr/>
        </p:nvPicPr>
        <p:blipFill rotWithShape="1">
          <a:blip r:embed="rId4">
            <a:alphaModFix/>
          </a:blip>
          <a:srcRect b="0" l="0" r="0" t="0"/>
          <a:stretch/>
        </p:blipFill>
        <p:spPr>
          <a:xfrm>
            <a:off x="1416908" y="2303679"/>
            <a:ext cx="6724778" cy="3721755"/>
          </a:xfrm>
          <a:prstGeom prst="rect">
            <a:avLst/>
          </a:prstGeom>
          <a:noFill/>
          <a:ln>
            <a:noFill/>
          </a:ln>
        </p:spPr>
      </p:pic>
      <p:sp>
        <p:nvSpPr>
          <p:cNvPr id="212" name="Google Shape;212;p12"/>
          <p:cNvSpPr/>
          <p:nvPr/>
        </p:nvSpPr>
        <p:spPr>
          <a:xfrm>
            <a:off x="1194487" y="1886381"/>
            <a:ext cx="29803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rgbClr val="222222"/>
                </a:solidFill>
                <a:latin typeface="Avenir"/>
                <a:ea typeface="Avenir"/>
                <a:cs typeface="Avenir"/>
                <a:sym typeface="Avenir"/>
              </a:rPr>
              <a:t>Apply the SVD on images</a:t>
            </a:r>
            <a:endParaRPr b="1" i="0" sz="1800">
              <a:solidFill>
                <a:srgbClr val="222222"/>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218" name="Google Shape;218;p1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219" name="Google Shape;219;p13"/>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sp>
        <p:nvSpPr>
          <p:cNvPr id="220" name="Google Shape;220;p13"/>
          <p:cNvSpPr/>
          <p:nvPr/>
        </p:nvSpPr>
        <p:spPr>
          <a:xfrm>
            <a:off x="1097280" y="1926280"/>
            <a:ext cx="29803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rgbClr val="222222"/>
                </a:solidFill>
                <a:latin typeface="Avenir"/>
                <a:ea typeface="Avenir"/>
                <a:cs typeface="Avenir"/>
                <a:sym typeface="Avenir"/>
              </a:rPr>
              <a:t>Apply the SVD on images</a:t>
            </a:r>
            <a:endParaRPr b="1" i="0" sz="1800">
              <a:solidFill>
                <a:srgbClr val="222222"/>
              </a:solidFill>
              <a:latin typeface="Avenir"/>
              <a:ea typeface="Avenir"/>
              <a:cs typeface="Avenir"/>
              <a:sym typeface="Avenir"/>
            </a:endParaRPr>
          </a:p>
        </p:txBody>
      </p:sp>
      <p:pic>
        <p:nvPicPr>
          <p:cNvPr id="221" name="Google Shape;221;p13"/>
          <p:cNvPicPr preferRelativeResize="0"/>
          <p:nvPr/>
        </p:nvPicPr>
        <p:blipFill rotWithShape="1">
          <a:blip r:embed="rId4">
            <a:alphaModFix/>
          </a:blip>
          <a:srcRect b="0" l="0" r="0" t="0"/>
          <a:stretch/>
        </p:blipFill>
        <p:spPr>
          <a:xfrm>
            <a:off x="1216760" y="2695832"/>
            <a:ext cx="2696214" cy="1831011"/>
          </a:xfrm>
          <a:prstGeom prst="rect">
            <a:avLst/>
          </a:prstGeom>
          <a:noFill/>
          <a:ln>
            <a:noFill/>
          </a:ln>
        </p:spPr>
      </p:pic>
      <p:pic>
        <p:nvPicPr>
          <p:cNvPr id="222" name="Google Shape;222;p13"/>
          <p:cNvPicPr preferRelativeResize="0"/>
          <p:nvPr/>
        </p:nvPicPr>
        <p:blipFill rotWithShape="1">
          <a:blip r:embed="rId5">
            <a:alphaModFix/>
          </a:blip>
          <a:srcRect b="0" l="0" r="0" t="0"/>
          <a:stretch/>
        </p:blipFill>
        <p:spPr>
          <a:xfrm>
            <a:off x="4301629" y="2364259"/>
            <a:ext cx="1201101" cy="905170"/>
          </a:xfrm>
          <a:prstGeom prst="rect">
            <a:avLst/>
          </a:prstGeom>
          <a:noFill/>
          <a:ln>
            <a:noFill/>
          </a:ln>
        </p:spPr>
      </p:pic>
      <p:pic>
        <p:nvPicPr>
          <p:cNvPr id="223" name="Google Shape;223;p13"/>
          <p:cNvPicPr preferRelativeResize="0"/>
          <p:nvPr/>
        </p:nvPicPr>
        <p:blipFill rotWithShape="1">
          <a:blip r:embed="rId6">
            <a:alphaModFix/>
          </a:blip>
          <a:srcRect b="0" l="0" r="0" t="0"/>
          <a:stretch/>
        </p:blipFill>
        <p:spPr>
          <a:xfrm>
            <a:off x="5928279" y="2364259"/>
            <a:ext cx="1177302" cy="905170"/>
          </a:xfrm>
          <a:prstGeom prst="rect">
            <a:avLst/>
          </a:prstGeom>
          <a:noFill/>
          <a:ln>
            <a:noFill/>
          </a:ln>
        </p:spPr>
      </p:pic>
      <p:pic>
        <p:nvPicPr>
          <p:cNvPr id="224" name="Google Shape;224;p13"/>
          <p:cNvPicPr preferRelativeResize="0"/>
          <p:nvPr/>
        </p:nvPicPr>
        <p:blipFill rotWithShape="1">
          <a:blip r:embed="rId7">
            <a:alphaModFix/>
          </a:blip>
          <a:srcRect b="0" l="0" r="0" t="0"/>
          <a:stretch/>
        </p:blipFill>
        <p:spPr>
          <a:xfrm>
            <a:off x="7606123" y="2364259"/>
            <a:ext cx="1244061" cy="924955"/>
          </a:xfrm>
          <a:prstGeom prst="rect">
            <a:avLst/>
          </a:prstGeom>
          <a:noFill/>
          <a:ln>
            <a:noFill/>
          </a:ln>
        </p:spPr>
      </p:pic>
      <p:pic>
        <p:nvPicPr>
          <p:cNvPr id="225" name="Google Shape;225;p13"/>
          <p:cNvPicPr preferRelativeResize="0"/>
          <p:nvPr/>
        </p:nvPicPr>
        <p:blipFill rotWithShape="1">
          <a:blip r:embed="rId8">
            <a:alphaModFix/>
          </a:blip>
          <a:srcRect b="0" l="0" r="0" t="0"/>
          <a:stretch/>
        </p:blipFill>
        <p:spPr>
          <a:xfrm>
            <a:off x="4301629" y="3848618"/>
            <a:ext cx="1201101" cy="934676"/>
          </a:xfrm>
          <a:prstGeom prst="rect">
            <a:avLst/>
          </a:prstGeom>
          <a:noFill/>
          <a:ln>
            <a:noFill/>
          </a:ln>
        </p:spPr>
      </p:pic>
      <p:pic>
        <p:nvPicPr>
          <p:cNvPr id="226" name="Google Shape;226;p13"/>
          <p:cNvPicPr preferRelativeResize="0"/>
          <p:nvPr/>
        </p:nvPicPr>
        <p:blipFill rotWithShape="1">
          <a:blip r:embed="rId9">
            <a:alphaModFix/>
          </a:blip>
          <a:srcRect b="0" l="0" r="0" t="0"/>
          <a:stretch/>
        </p:blipFill>
        <p:spPr>
          <a:xfrm>
            <a:off x="5930488" y="3848619"/>
            <a:ext cx="1175094" cy="952764"/>
          </a:xfrm>
          <a:prstGeom prst="rect">
            <a:avLst/>
          </a:prstGeom>
          <a:noFill/>
          <a:ln>
            <a:noFill/>
          </a:ln>
        </p:spPr>
      </p:pic>
      <p:pic>
        <p:nvPicPr>
          <p:cNvPr id="227" name="Google Shape;227;p13"/>
          <p:cNvPicPr preferRelativeResize="0"/>
          <p:nvPr/>
        </p:nvPicPr>
        <p:blipFill rotWithShape="1">
          <a:blip r:embed="rId10">
            <a:alphaModFix/>
          </a:blip>
          <a:srcRect b="0" l="0" r="0" t="0"/>
          <a:stretch/>
        </p:blipFill>
        <p:spPr>
          <a:xfrm>
            <a:off x="7572520" y="3848618"/>
            <a:ext cx="1266682" cy="942865"/>
          </a:xfrm>
          <a:prstGeom prst="rect">
            <a:avLst/>
          </a:prstGeom>
          <a:noFill/>
          <a:ln>
            <a:noFill/>
          </a:ln>
        </p:spPr>
      </p:pic>
      <p:pic>
        <p:nvPicPr>
          <p:cNvPr id="228" name="Google Shape;228;p13"/>
          <p:cNvPicPr preferRelativeResize="0"/>
          <p:nvPr/>
        </p:nvPicPr>
        <p:blipFill rotWithShape="1">
          <a:blip r:embed="rId11">
            <a:alphaModFix/>
          </a:blip>
          <a:srcRect b="21257" l="0" r="0" t="0"/>
          <a:stretch/>
        </p:blipFill>
        <p:spPr>
          <a:xfrm>
            <a:off x="717752" y="4850244"/>
            <a:ext cx="3747055" cy="1278442"/>
          </a:xfrm>
          <a:prstGeom prst="rect">
            <a:avLst/>
          </a:prstGeom>
          <a:noFill/>
          <a:ln>
            <a:noFill/>
          </a:ln>
        </p:spPr>
      </p:pic>
      <p:sp>
        <p:nvSpPr>
          <p:cNvPr id="229" name="Google Shape;229;p13"/>
          <p:cNvSpPr txBox="1"/>
          <p:nvPr/>
        </p:nvSpPr>
        <p:spPr>
          <a:xfrm>
            <a:off x="4714303" y="3293588"/>
            <a:ext cx="53893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800">
                <a:solidFill>
                  <a:schemeClr val="dk1"/>
                </a:solidFill>
                <a:latin typeface="Calibri"/>
                <a:ea typeface="Calibri"/>
                <a:cs typeface="Calibri"/>
                <a:sym typeface="Calibri"/>
              </a:rPr>
              <a:t>n=2</a:t>
            </a:r>
            <a:endParaRPr sz="1800">
              <a:solidFill>
                <a:schemeClr val="dk1"/>
              </a:solidFill>
              <a:latin typeface="Calibri"/>
              <a:ea typeface="Calibri"/>
              <a:cs typeface="Calibri"/>
              <a:sym typeface="Calibri"/>
            </a:endParaRPr>
          </a:p>
        </p:txBody>
      </p:sp>
      <p:sp>
        <p:nvSpPr>
          <p:cNvPr id="230" name="Google Shape;230;p13"/>
          <p:cNvSpPr txBox="1"/>
          <p:nvPr/>
        </p:nvSpPr>
        <p:spPr>
          <a:xfrm>
            <a:off x="6251027" y="3283646"/>
            <a:ext cx="53893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800">
                <a:solidFill>
                  <a:schemeClr val="dk1"/>
                </a:solidFill>
                <a:latin typeface="Calibri"/>
                <a:ea typeface="Calibri"/>
                <a:cs typeface="Calibri"/>
                <a:sym typeface="Calibri"/>
              </a:rPr>
              <a:t>n=5</a:t>
            </a:r>
            <a:endParaRPr sz="1800">
              <a:solidFill>
                <a:schemeClr val="dk1"/>
              </a:solidFill>
              <a:latin typeface="Calibri"/>
              <a:ea typeface="Calibri"/>
              <a:cs typeface="Calibri"/>
              <a:sym typeface="Calibri"/>
            </a:endParaRPr>
          </a:p>
        </p:txBody>
      </p:sp>
      <p:sp>
        <p:nvSpPr>
          <p:cNvPr id="231" name="Google Shape;231;p13"/>
          <p:cNvSpPr txBox="1"/>
          <p:nvPr/>
        </p:nvSpPr>
        <p:spPr>
          <a:xfrm>
            <a:off x="7896921" y="3274021"/>
            <a:ext cx="65594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800">
                <a:solidFill>
                  <a:schemeClr val="dk1"/>
                </a:solidFill>
                <a:latin typeface="Calibri"/>
                <a:ea typeface="Calibri"/>
                <a:cs typeface="Calibri"/>
                <a:sym typeface="Calibri"/>
              </a:rPr>
              <a:t>n=10</a:t>
            </a:r>
            <a:endParaRPr sz="1800">
              <a:solidFill>
                <a:schemeClr val="dk1"/>
              </a:solidFill>
              <a:latin typeface="Calibri"/>
              <a:ea typeface="Calibri"/>
              <a:cs typeface="Calibri"/>
              <a:sym typeface="Calibri"/>
            </a:endParaRPr>
          </a:p>
        </p:txBody>
      </p:sp>
      <p:sp>
        <p:nvSpPr>
          <p:cNvPr id="232" name="Google Shape;232;p13"/>
          <p:cNvSpPr txBox="1"/>
          <p:nvPr/>
        </p:nvSpPr>
        <p:spPr>
          <a:xfrm>
            <a:off x="4535501" y="4891668"/>
            <a:ext cx="65594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800">
                <a:solidFill>
                  <a:schemeClr val="dk1"/>
                </a:solidFill>
                <a:latin typeface="Calibri"/>
                <a:ea typeface="Calibri"/>
                <a:cs typeface="Calibri"/>
                <a:sym typeface="Calibri"/>
              </a:rPr>
              <a:t>n=15</a:t>
            </a:r>
            <a:endParaRPr sz="1800">
              <a:solidFill>
                <a:schemeClr val="dk1"/>
              </a:solidFill>
              <a:latin typeface="Calibri"/>
              <a:ea typeface="Calibri"/>
              <a:cs typeface="Calibri"/>
              <a:sym typeface="Calibri"/>
            </a:endParaRPr>
          </a:p>
        </p:txBody>
      </p:sp>
      <p:sp>
        <p:nvSpPr>
          <p:cNvPr id="233" name="Google Shape;233;p13"/>
          <p:cNvSpPr txBox="1"/>
          <p:nvPr/>
        </p:nvSpPr>
        <p:spPr>
          <a:xfrm>
            <a:off x="6173702" y="4899371"/>
            <a:ext cx="65594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800">
                <a:solidFill>
                  <a:schemeClr val="dk1"/>
                </a:solidFill>
                <a:latin typeface="Calibri"/>
                <a:ea typeface="Calibri"/>
                <a:cs typeface="Calibri"/>
                <a:sym typeface="Calibri"/>
              </a:rPr>
              <a:t>n=30</a:t>
            </a:r>
            <a:endParaRPr sz="1800">
              <a:solidFill>
                <a:schemeClr val="dk1"/>
              </a:solidFill>
              <a:latin typeface="Calibri"/>
              <a:ea typeface="Calibri"/>
              <a:cs typeface="Calibri"/>
              <a:sym typeface="Calibri"/>
            </a:endParaRPr>
          </a:p>
        </p:txBody>
      </p:sp>
      <p:sp>
        <p:nvSpPr>
          <p:cNvPr id="234" name="Google Shape;234;p13"/>
          <p:cNvSpPr txBox="1"/>
          <p:nvPr/>
        </p:nvSpPr>
        <p:spPr>
          <a:xfrm>
            <a:off x="7877807" y="4899857"/>
            <a:ext cx="65594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800">
                <a:solidFill>
                  <a:schemeClr val="dk1"/>
                </a:solidFill>
                <a:latin typeface="Calibri"/>
                <a:ea typeface="Calibri"/>
                <a:cs typeface="Calibri"/>
                <a:sym typeface="Calibri"/>
              </a:rPr>
              <a:t>n=50</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240" name="Google Shape;240;p1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An algorithm for linear dimensionality reduction. PCA, proposed by Pearson(1901) and Hotelling(1993) is still one of the most commonly used tecniques for data compression and data visualization. It is also used for the identification of simple patterns, latent factors, and structures of high-dimensional data</a:t>
            </a:r>
            <a:endParaRPr/>
          </a:p>
          <a:p>
            <a:pPr indent="0" lvl="0" marL="91440" rtl="0" algn="l">
              <a:lnSpc>
                <a:spcPct val="90000"/>
              </a:lnSpc>
              <a:spcBef>
                <a:spcPts val="1400"/>
              </a:spcBef>
              <a:spcAft>
                <a:spcPts val="0"/>
              </a:spcAft>
              <a:buSzPts val="2000"/>
              <a:buNone/>
            </a:pPr>
            <a:r>
              <a:t/>
            </a:r>
            <a:endParaRPr/>
          </a:p>
        </p:txBody>
      </p:sp>
      <p:pic>
        <p:nvPicPr>
          <p:cNvPr id="241" name="Google Shape;241;p14"/>
          <p:cNvPicPr preferRelativeResize="0"/>
          <p:nvPr/>
        </p:nvPicPr>
        <p:blipFill rotWithShape="1">
          <a:blip r:embed="rId3">
            <a:alphaModFix/>
          </a:blip>
          <a:srcRect b="0" l="91" r="0" t="12074"/>
          <a:stretch/>
        </p:blipFill>
        <p:spPr>
          <a:xfrm>
            <a:off x="2809101" y="3113902"/>
            <a:ext cx="5772421" cy="2681051"/>
          </a:xfrm>
          <a:prstGeom prst="rect">
            <a:avLst/>
          </a:prstGeom>
          <a:noFill/>
          <a:ln>
            <a:noFill/>
          </a:ln>
        </p:spPr>
      </p:pic>
      <p:pic>
        <p:nvPicPr>
          <p:cNvPr id="242" name="Google Shape;242;p14"/>
          <p:cNvPicPr preferRelativeResize="0"/>
          <p:nvPr/>
        </p:nvPicPr>
        <p:blipFill rotWithShape="1">
          <a:blip r:embed="rId4">
            <a:alphaModFix/>
          </a:blip>
          <a:srcRect b="0" l="0" r="0" t="0"/>
          <a:stretch/>
        </p:blipFill>
        <p:spPr>
          <a:xfrm>
            <a:off x="9737863" y="5074347"/>
            <a:ext cx="1157502" cy="10168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248" name="Google Shape;248;p1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In PCA, we seeks a projection that preserves as much information in the projected data as posible. More concretely, we consider an i.i.d. dataset </a:t>
            </a:r>
            <a:endParaRPr/>
          </a:p>
          <a:p>
            <a:pPr indent="-127000" lvl="0" marL="91440" rtl="0" algn="l">
              <a:lnSpc>
                <a:spcPct val="90000"/>
              </a:lnSpc>
              <a:spcBef>
                <a:spcPts val="1400"/>
              </a:spcBef>
              <a:spcAft>
                <a:spcPts val="0"/>
              </a:spcAft>
              <a:buSzPts val="2000"/>
              <a:buChar char=" "/>
            </a:pPr>
            <a:r>
              <a:rPr lang="es-PE"/>
              <a:t>With mean 0 that possesses the data covariance matrix:</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s-PE"/>
              <a:t>Furthermores, we asume there exists a low-dimensional compressed representation(code)</a:t>
            </a:r>
            <a:endParaRPr/>
          </a:p>
          <a:p>
            <a:pPr indent="0" lvl="0" marL="0" rtl="0" algn="l">
              <a:lnSpc>
                <a:spcPct val="90000"/>
              </a:lnSpc>
              <a:spcBef>
                <a:spcPts val="1400"/>
              </a:spcBef>
              <a:spcAft>
                <a:spcPts val="0"/>
              </a:spcAft>
              <a:buSzPts val="2000"/>
              <a:buNone/>
            </a:pPr>
            <a:r>
              <a:rPr lang="es-PE"/>
              <a:t> </a:t>
            </a:r>
            <a:endParaRPr/>
          </a:p>
        </p:txBody>
      </p:sp>
      <p:pic>
        <p:nvPicPr>
          <p:cNvPr id="249" name="Google Shape;249;p15"/>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pic>
        <p:nvPicPr>
          <p:cNvPr id="250" name="Google Shape;250;p15"/>
          <p:cNvPicPr preferRelativeResize="0"/>
          <p:nvPr/>
        </p:nvPicPr>
        <p:blipFill rotWithShape="1">
          <a:blip r:embed="rId4">
            <a:alphaModFix/>
          </a:blip>
          <a:srcRect b="0" l="0" r="0" t="0"/>
          <a:stretch/>
        </p:blipFill>
        <p:spPr>
          <a:xfrm>
            <a:off x="6791095" y="2141035"/>
            <a:ext cx="2679141" cy="304848"/>
          </a:xfrm>
          <a:prstGeom prst="rect">
            <a:avLst/>
          </a:prstGeom>
          <a:noFill/>
          <a:ln>
            <a:noFill/>
          </a:ln>
        </p:spPr>
      </p:pic>
      <p:pic>
        <p:nvPicPr>
          <p:cNvPr id="251" name="Google Shape;251;p15"/>
          <p:cNvPicPr preferRelativeResize="0"/>
          <p:nvPr/>
        </p:nvPicPr>
        <p:blipFill rotWithShape="1">
          <a:blip r:embed="rId5">
            <a:alphaModFix/>
          </a:blip>
          <a:srcRect b="0" l="0" r="0" t="0"/>
          <a:stretch/>
        </p:blipFill>
        <p:spPr>
          <a:xfrm>
            <a:off x="1497916" y="2942661"/>
            <a:ext cx="2266775" cy="906711"/>
          </a:xfrm>
          <a:prstGeom prst="rect">
            <a:avLst/>
          </a:prstGeom>
          <a:noFill/>
          <a:ln>
            <a:noFill/>
          </a:ln>
        </p:spPr>
      </p:pic>
      <p:pic>
        <p:nvPicPr>
          <p:cNvPr id="252" name="Google Shape;252;p15"/>
          <p:cNvPicPr preferRelativeResize="0"/>
          <p:nvPr/>
        </p:nvPicPr>
        <p:blipFill rotWithShape="1">
          <a:blip r:embed="rId6">
            <a:alphaModFix/>
          </a:blip>
          <a:srcRect b="0" l="0" r="0" t="23361"/>
          <a:stretch/>
        </p:blipFill>
        <p:spPr>
          <a:xfrm>
            <a:off x="1485089" y="4422334"/>
            <a:ext cx="2428744" cy="536673"/>
          </a:xfrm>
          <a:prstGeom prst="rect">
            <a:avLst/>
          </a:prstGeom>
          <a:noFill/>
          <a:ln>
            <a:noFill/>
          </a:ln>
        </p:spPr>
      </p:pic>
      <p:pic>
        <p:nvPicPr>
          <p:cNvPr id="253" name="Google Shape;253;p15"/>
          <p:cNvPicPr preferRelativeResize="0"/>
          <p:nvPr/>
        </p:nvPicPr>
        <p:blipFill rotWithShape="1">
          <a:blip r:embed="rId7">
            <a:alphaModFix/>
          </a:blip>
          <a:srcRect b="0" l="0" r="0" t="0"/>
          <a:stretch/>
        </p:blipFill>
        <p:spPr>
          <a:xfrm>
            <a:off x="1465305" y="5288676"/>
            <a:ext cx="3543300" cy="666750"/>
          </a:xfrm>
          <a:prstGeom prst="rect">
            <a:avLst/>
          </a:prstGeom>
          <a:noFill/>
          <a:ln>
            <a:noFill/>
          </a:ln>
        </p:spPr>
      </p:pic>
      <p:pic>
        <p:nvPicPr>
          <p:cNvPr id="254" name="Google Shape;254;p15"/>
          <p:cNvPicPr preferRelativeResize="0"/>
          <p:nvPr/>
        </p:nvPicPr>
        <p:blipFill rotWithShape="1">
          <a:blip r:embed="rId8">
            <a:alphaModFix/>
          </a:blip>
          <a:srcRect b="0" l="0" r="0" t="0"/>
          <a:stretch/>
        </p:blipFill>
        <p:spPr>
          <a:xfrm>
            <a:off x="3954894" y="4430572"/>
            <a:ext cx="688826" cy="456451"/>
          </a:xfrm>
          <a:prstGeom prst="rect">
            <a:avLst/>
          </a:prstGeom>
          <a:noFill/>
          <a:ln>
            <a:noFill/>
          </a:ln>
        </p:spPr>
      </p:pic>
      <p:pic>
        <p:nvPicPr>
          <p:cNvPr id="255" name="Google Shape;255;p15"/>
          <p:cNvPicPr preferRelativeResize="0"/>
          <p:nvPr/>
        </p:nvPicPr>
        <p:blipFill rotWithShape="1">
          <a:blip r:embed="rId9">
            <a:alphaModFix/>
          </a:blip>
          <a:srcRect b="0" l="0" r="0" t="0"/>
          <a:stretch/>
        </p:blipFill>
        <p:spPr>
          <a:xfrm>
            <a:off x="3773787" y="4664335"/>
            <a:ext cx="180975" cy="228600"/>
          </a:xfrm>
          <a:prstGeom prst="rect">
            <a:avLst/>
          </a:prstGeom>
          <a:noFill/>
          <a:ln>
            <a:noFill/>
          </a:ln>
        </p:spPr>
      </p:pic>
      <p:pic>
        <p:nvPicPr>
          <p:cNvPr id="256" name="Google Shape;256;p15"/>
          <p:cNvPicPr preferRelativeResize="0"/>
          <p:nvPr/>
        </p:nvPicPr>
        <p:blipFill rotWithShape="1">
          <a:blip r:embed="rId10">
            <a:alphaModFix/>
          </a:blip>
          <a:srcRect b="0" l="0" r="0" t="0"/>
          <a:stretch/>
        </p:blipFill>
        <p:spPr>
          <a:xfrm>
            <a:off x="1123589" y="5010724"/>
            <a:ext cx="3885016" cy="2262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262" name="Google Shape;262;p1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263" name="Google Shape;263;p16"/>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pic>
        <p:nvPicPr>
          <p:cNvPr id="264" name="Google Shape;264;p16"/>
          <p:cNvPicPr preferRelativeResize="0"/>
          <p:nvPr/>
        </p:nvPicPr>
        <p:blipFill rotWithShape="1">
          <a:blip r:embed="rId4">
            <a:alphaModFix/>
          </a:blip>
          <a:srcRect b="0" l="0" r="0" t="0"/>
          <a:stretch/>
        </p:blipFill>
        <p:spPr>
          <a:xfrm>
            <a:off x="1097280" y="1737360"/>
            <a:ext cx="9105900" cy="2524125"/>
          </a:xfrm>
          <a:prstGeom prst="rect">
            <a:avLst/>
          </a:prstGeom>
          <a:noFill/>
          <a:ln>
            <a:noFill/>
          </a:ln>
        </p:spPr>
      </p:pic>
      <p:pic>
        <p:nvPicPr>
          <p:cNvPr id="265" name="Google Shape;265;p16"/>
          <p:cNvPicPr preferRelativeResize="0"/>
          <p:nvPr/>
        </p:nvPicPr>
        <p:blipFill rotWithShape="1">
          <a:blip r:embed="rId5">
            <a:alphaModFix/>
          </a:blip>
          <a:srcRect b="0" l="0" r="0" t="0"/>
          <a:stretch/>
        </p:blipFill>
        <p:spPr>
          <a:xfrm>
            <a:off x="2973401" y="4520085"/>
            <a:ext cx="4315855" cy="1457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271" name="Google Shape;271;p1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272" name="Google Shape;272;p17"/>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pic>
        <p:nvPicPr>
          <p:cNvPr id="273" name="Google Shape;273;p17"/>
          <p:cNvPicPr preferRelativeResize="0"/>
          <p:nvPr/>
        </p:nvPicPr>
        <p:blipFill rotWithShape="1">
          <a:blip r:embed="rId4">
            <a:alphaModFix/>
          </a:blip>
          <a:srcRect b="0" l="0" r="0" t="0"/>
          <a:stretch/>
        </p:blipFill>
        <p:spPr>
          <a:xfrm>
            <a:off x="2904066" y="2002253"/>
            <a:ext cx="4170277" cy="2780185"/>
          </a:xfrm>
          <a:prstGeom prst="rect">
            <a:avLst/>
          </a:prstGeom>
          <a:noFill/>
          <a:ln>
            <a:noFill/>
          </a:ln>
        </p:spPr>
      </p:pic>
      <p:pic>
        <p:nvPicPr>
          <p:cNvPr id="274" name="Google Shape;274;p17"/>
          <p:cNvPicPr preferRelativeResize="0"/>
          <p:nvPr/>
        </p:nvPicPr>
        <p:blipFill rotWithShape="1">
          <a:blip r:embed="rId5">
            <a:alphaModFix/>
          </a:blip>
          <a:srcRect b="0" l="0" r="0" t="0"/>
          <a:stretch/>
        </p:blipFill>
        <p:spPr>
          <a:xfrm>
            <a:off x="5310317" y="3074258"/>
            <a:ext cx="388683" cy="360920"/>
          </a:xfrm>
          <a:prstGeom prst="rect">
            <a:avLst/>
          </a:prstGeom>
          <a:noFill/>
          <a:ln>
            <a:noFill/>
          </a:ln>
        </p:spPr>
      </p:pic>
      <p:pic>
        <p:nvPicPr>
          <p:cNvPr id="275" name="Google Shape;275;p17"/>
          <p:cNvPicPr preferRelativeResize="0"/>
          <p:nvPr/>
        </p:nvPicPr>
        <p:blipFill rotWithShape="1">
          <a:blip r:embed="rId6">
            <a:alphaModFix/>
          </a:blip>
          <a:srcRect b="0" l="0" r="0" t="0"/>
          <a:stretch/>
        </p:blipFill>
        <p:spPr>
          <a:xfrm>
            <a:off x="3934974" y="3111252"/>
            <a:ext cx="302801" cy="323926"/>
          </a:xfrm>
          <a:prstGeom prst="rect">
            <a:avLst/>
          </a:prstGeom>
          <a:noFill/>
          <a:ln>
            <a:noFill/>
          </a:ln>
        </p:spPr>
      </p:pic>
      <p:sp>
        <p:nvSpPr>
          <p:cNvPr id="276" name="Google Shape;276;p17"/>
          <p:cNvSpPr txBox="1"/>
          <p:nvPr/>
        </p:nvSpPr>
        <p:spPr>
          <a:xfrm>
            <a:off x="1606379" y="4751181"/>
            <a:ext cx="9350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Where: </a:t>
            </a:r>
            <a:endParaRPr/>
          </a:p>
          <a:p>
            <a:pPr indent="0" lvl="0" marL="0" marR="0" rtl="0" algn="l">
              <a:spcBef>
                <a:spcPts val="0"/>
              </a:spcBef>
              <a:spcAft>
                <a:spcPts val="0"/>
              </a:spcAft>
              <a:buNone/>
            </a:pPr>
            <a:r>
              <a:rPr lang="es-PE"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77" name="Google Shape;277;p17"/>
          <p:cNvPicPr preferRelativeResize="0"/>
          <p:nvPr/>
        </p:nvPicPr>
        <p:blipFill rotWithShape="1">
          <a:blip r:embed="rId7">
            <a:alphaModFix/>
          </a:blip>
          <a:srcRect b="0" l="0" r="0" t="0"/>
          <a:stretch/>
        </p:blipFill>
        <p:spPr>
          <a:xfrm>
            <a:off x="2163016" y="5165822"/>
            <a:ext cx="756854" cy="231690"/>
          </a:xfrm>
          <a:prstGeom prst="rect">
            <a:avLst/>
          </a:prstGeom>
          <a:noFill/>
          <a:ln>
            <a:noFill/>
          </a:ln>
        </p:spPr>
      </p:pic>
      <p:pic>
        <p:nvPicPr>
          <p:cNvPr id="278" name="Google Shape;278;p17"/>
          <p:cNvPicPr preferRelativeResize="0"/>
          <p:nvPr/>
        </p:nvPicPr>
        <p:blipFill rotWithShape="1">
          <a:blip r:embed="rId8">
            <a:alphaModFix/>
          </a:blip>
          <a:srcRect b="0" l="0" r="0" t="0"/>
          <a:stretch/>
        </p:blipFill>
        <p:spPr>
          <a:xfrm>
            <a:off x="2160372" y="5433026"/>
            <a:ext cx="663575" cy="201613"/>
          </a:xfrm>
          <a:prstGeom prst="rect">
            <a:avLst/>
          </a:prstGeom>
          <a:noFill/>
          <a:ln>
            <a:noFill/>
          </a:ln>
        </p:spPr>
      </p:pic>
      <p:cxnSp>
        <p:nvCxnSpPr>
          <p:cNvPr id="279" name="Google Shape;279;p17"/>
          <p:cNvCxnSpPr/>
          <p:nvPr/>
        </p:nvCxnSpPr>
        <p:spPr>
          <a:xfrm>
            <a:off x="4078136" y="3408821"/>
            <a:ext cx="0" cy="1274071"/>
          </a:xfrm>
          <a:prstGeom prst="straightConnector1">
            <a:avLst/>
          </a:prstGeom>
          <a:noFill/>
          <a:ln cap="flat" cmpd="sng" w="12700">
            <a:solidFill>
              <a:schemeClr val="accent1"/>
            </a:solidFill>
            <a:prstDash val="solid"/>
            <a:round/>
            <a:headEnd len="sm" w="sm" type="none"/>
            <a:tailEnd len="med" w="med" type="triangle"/>
          </a:ln>
        </p:spPr>
      </p:cxnSp>
      <p:cxnSp>
        <p:nvCxnSpPr>
          <p:cNvPr id="280" name="Google Shape;280;p17"/>
          <p:cNvCxnSpPr/>
          <p:nvPr/>
        </p:nvCxnSpPr>
        <p:spPr>
          <a:xfrm>
            <a:off x="5416785" y="3392345"/>
            <a:ext cx="0" cy="1274071"/>
          </a:xfrm>
          <a:prstGeom prst="straightConnector1">
            <a:avLst/>
          </a:prstGeom>
          <a:noFill/>
          <a:ln cap="flat" cmpd="sng" w="12700">
            <a:solidFill>
              <a:schemeClr val="accent1"/>
            </a:solidFill>
            <a:prstDash val="solid"/>
            <a:round/>
            <a:headEnd len="sm" w="sm" type="none"/>
            <a:tailEnd len="med" w="med" type="triangle"/>
          </a:ln>
        </p:spPr>
      </p:cxnSp>
      <p:sp>
        <p:nvSpPr>
          <p:cNvPr id="281" name="Google Shape;281;p17"/>
          <p:cNvSpPr txBox="1"/>
          <p:nvPr/>
        </p:nvSpPr>
        <p:spPr>
          <a:xfrm>
            <a:off x="3689932" y="4705014"/>
            <a:ext cx="1006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Encoder </a:t>
            </a:r>
            <a:endParaRPr sz="1800">
              <a:solidFill>
                <a:schemeClr val="dk1"/>
              </a:solidFill>
              <a:latin typeface="Calibri"/>
              <a:ea typeface="Calibri"/>
              <a:cs typeface="Calibri"/>
              <a:sym typeface="Calibri"/>
            </a:endParaRPr>
          </a:p>
        </p:txBody>
      </p:sp>
      <p:sp>
        <p:nvSpPr>
          <p:cNvPr id="282" name="Google Shape;282;p17"/>
          <p:cNvSpPr txBox="1"/>
          <p:nvPr/>
        </p:nvSpPr>
        <p:spPr>
          <a:xfrm>
            <a:off x="5023129" y="4682892"/>
            <a:ext cx="1030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Decoder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288" name="Google Shape;288;p1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289" name="Google Shape;289;p18"/>
          <p:cNvPicPr preferRelativeResize="0"/>
          <p:nvPr/>
        </p:nvPicPr>
        <p:blipFill rotWithShape="1">
          <a:blip r:embed="rId3">
            <a:alphaModFix/>
          </a:blip>
          <a:srcRect b="0" l="0" r="0" t="0"/>
          <a:stretch/>
        </p:blipFill>
        <p:spPr>
          <a:xfrm>
            <a:off x="9737863" y="5243741"/>
            <a:ext cx="1157502" cy="1016811"/>
          </a:xfrm>
          <a:prstGeom prst="rect">
            <a:avLst/>
          </a:prstGeom>
          <a:noFill/>
          <a:ln>
            <a:noFill/>
          </a:ln>
        </p:spPr>
      </p:pic>
      <p:sp>
        <p:nvSpPr>
          <p:cNvPr id="290" name="Google Shape;290;p18"/>
          <p:cNvSpPr/>
          <p:nvPr/>
        </p:nvSpPr>
        <p:spPr>
          <a:xfrm>
            <a:off x="1097280" y="1942755"/>
            <a:ext cx="3621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chemeClr val="dk1"/>
                </a:solidFill>
                <a:latin typeface="Arial"/>
                <a:ea typeface="Arial"/>
                <a:cs typeface="Arial"/>
                <a:sym typeface="Arial"/>
              </a:rPr>
              <a:t>Maximum Variance Perspective</a:t>
            </a:r>
            <a:endParaRPr sz="1800">
              <a:solidFill>
                <a:schemeClr val="dk1"/>
              </a:solidFill>
              <a:latin typeface="Calibri"/>
              <a:ea typeface="Calibri"/>
              <a:cs typeface="Calibri"/>
              <a:sym typeface="Calibri"/>
            </a:endParaRPr>
          </a:p>
        </p:txBody>
      </p:sp>
      <p:sp>
        <p:nvSpPr>
          <p:cNvPr id="291" name="Google Shape;291;p18"/>
          <p:cNvSpPr/>
          <p:nvPr/>
        </p:nvSpPr>
        <p:spPr>
          <a:xfrm>
            <a:off x="1062897" y="2312087"/>
            <a:ext cx="79577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Arial"/>
                <a:ea typeface="Arial"/>
                <a:cs typeface="Arial"/>
                <a:sym typeface="Arial"/>
              </a:rPr>
              <a:t>Retaining most information after data compression is equivalent to capturing the largest amount of variance in the low-dimensional code (Hotelling, 1933).</a:t>
            </a:r>
            <a:endParaRPr sz="1800">
              <a:solidFill>
                <a:schemeClr val="dk1"/>
              </a:solidFill>
              <a:latin typeface="Arial"/>
              <a:ea typeface="Arial"/>
              <a:cs typeface="Arial"/>
              <a:sym typeface="Arial"/>
            </a:endParaRPr>
          </a:p>
        </p:txBody>
      </p:sp>
      <p:pic>
        <p:nvPicPr>
          <p:cNvPr id="292" name="Google Shape;292;p18"/>
          <p:cNvPicPr preferRelativeResize="0"/>
          <p:nvPr/>
        </p:nvPicPr>
        <p:blipFill rotWithShape="1">
          <a:blip r:embed="rId4">
            <a:alphaModFix/>
          </a:blip>
          <a:srcRect b="0" l="0" r="0" t="0"/>
          <a:stretch/>
        </p:blipFill>
        <p:spPr>
          <a:xfrm>
            <a:off x="1260239" y="3087153"/>
            <a:ext cx="3295650" cy="1104900"/>
          </a:xfrm>
          <a:prstGeom prst="rect">
            <a:avLst/>
          </a:prstGeom>
          <a:noFill/>
          <a:ln>
            <a:noFill/>
          </a:ln>
        </p:spPr>
      </p:pic>
      <p:pic>
        <p:nvPicPr>
          <p:cNvPr id="293" name="Google Shape;293;p18"/>
          <p:cNvPicPr preferRelativeResize="0"/>
          <p:nvPr/>
        </p:nvPicPr>
        <p:blipFill rotWithShape="1">
          <a:blip r:embed="rId5">
            <a:alphaModFix/>
          </a:blip>
          <a:srcRect b="0" l="0" r="0" t="0"/>
          <a:stretch/>
        </p:blipFill>
        <p:spPr>
          <a:xfrm>
            <a:off x="1416636" y="4079919"/>
            <a:ext cx="1491428" cy="667674"/>
          </a:xfrm>
          <a:prstGeom prst="rect">
            <a:avLst/>
          </a:prstGeom>
          <a:noFill/>
          <a:ln>
            <a:noFill/>
          </a:ln>
        </p:spPr>
      </p:pic>
      <p:pic>
        <p:nvPicPr>
          <p:cNvPr id="294" name="Google Shape;294;p18"/>
          <p:cNvPicPr preferRelativeResize="0"/>
          <p:nvPr/>
        </p:nvPicPr>
        <p:blipFill rotWithShape="1">
          <a:blip r:embed="rId6">
            <a:alphaModFix/>
          </a:blip>
          <a:srcRect b="0" l="0" r="0" t="0"/>
          <a:stretch/>
        </p:blipFill>
        <p:spPr>
          <a:xfrm>
            <a:off x="5577560" y="3087153"/>
            <a:ext cx="4703174" cy="1953368"/>
          </a:xfrm>
          <a:prstGeom prst="rect">
            <a:avLst/>
          </a:prstGeom>
          <a:noFill/>
          <a:ln>
            <a:noFill/>
          </a:ln>
        </p:spPr>
      </p:pic>
      <p:sp>
        <p:nvSpPr>
          <p:cNvPr id="295" name="Google Shape;295;p18"/>
          <p:cNvSpPr/>
          <p:nvPr/>
        </p:nvSpPr>
        <p:spPr>
          <a:xfrm>
            <a:off x="4629857" y="3878786"/>
            <a:ext cx="930511" cy="626533"/>
          </a:xfrm>
          <a:prstGeom prst="rightArrow">
            <a:avLst>
              <a:gd fmla="val 50000" name="adj1"/>
              <a:gd fmla="val 50000" name="adj2"/>
            </a:avLst>
          </a:prstGeom>
          <a:solidFill>
            <a:schemeClr val="accent1"/>
          </a:solidFill>
          <a:ln cap="flat" cmpd="sng" w="15875">
            <a:solidFill>
              <a:srgbClr val="6F94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301" name="Google Shape;301;p1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02" name="Google Shape;302;p19"/>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sp>
        <p:nvSpPr>
          <p:cNvPr id="303" name="Google Shape;303;p19"/>
          <p:cNvSpPr/>
          <p:nvPr/>
        </p:nvSpPr>
        <p:spPr>
          <a:xfrm>
            <a:off x="1097280" y="1942755"/>
            <a:ext cx="3621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chemeClr val="dk1"/>
                </a:solidFill>
                <a:latin typeface="Arial"/>
                <a:ea typeface="Arial"/>
                <a:cs typeface="Arial"/>
                <a:sym typeface="Arial"/>
              </a:rPr>
              <a:t>Maximum Variance Perspective</a:t>
            </a:r>
            <a:endParaRPr sz="1800">
              <a:solidFill>
                <a:schemeClr val="dk1"/>
              </a:solidFill>
              <a:latin typeface="Calibri"/>
              <a:ea typeface="Calibri"/>
              <a:cs typeface="Calibri"/>
              <a:sym typeface="Calibri"/>
            </a:endParaRPr>
          </a:p>
        </p:txBody>
      </p:sp>
      <p:pic>
        <p:nvPicPr>
          <p:cNvPr id="304" name="Google Shape;304;p19"/>
          <p:cNvPicPr preferRelativeResize="0"/>
          <p:nvPr/>
        </p:nvPicPr>
        <p:blipFill rotWithShape="1">
          <a:blip r:embed="rId4">
            <a:alphaModFix/>
          </a:blip>
          <a:srcRect b="0" l="0" r="0" t="0"/>
          <a:stretch/>
        </p:blipFill>
        <p:spPr>
          <a:xfrm>
            <a:off x="1085061" y="2409108"/>
            <a:ext cx="7267575" cy="284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Outline</a:t>
            </a:r>
            <a:endParaRPr/>
          </a:p>
        </p:txBody>
      </p:sp>
      <p:sp>
        <p:nvSpPr>
          <p:cNvPr id="108" name="Google Shape;108;p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Noto Sans Symbols"/>
              <a:buChar char="❖"/>
            </a:pPr>
            <a:r>
              <a:rPr lang="es-PE"/>
              <a:t>Singular Value Decomposition(SVD)</a:t>
            </a:r>
            <a:endParaRPr/>
          </a:p>
          <a:p>
            <a:pPr indent="-127000" lvl="0" marL="91440" rtl="0" algn="l">
              <a:lnSpc>
                <a:spcPct val="90000"/>
              </a:lnSpc>
              <a:spcBef>
                <a:spcPts val="1400"/>
              </a:spcBef>
              <a:spcAft>
                <a:spcPts val="0"/>
              </a:spcAft>
              <a:buSzPts val="2000"/>
              <a:buFont typeface="Noto Sans Symbols"/>
              <a:buChar char="❖"/>
            </a:pPr>
            <a:r>
              <a:rPr lang="es-PE"/>
              <a:t>Principal Component Analisys(PCA)</a:t>
            </a:r>
            <a:endParaRPr/>
          </a:p>
          <a:p>
            <a:pPr indent="-127000" lvl="0" marL="91440" rtl="0" algn="l">
              <a:lnSpc>
                <a:spcPct val="90000"/>
              </a:lnSpc>
              <a:spcBef>
                <a:spcPts val="1400"/>
              </a:spcBef>
              <a:spcAft>
                <a:spcPts val="0"/>
              </a:spcAft>
              <a:buSzPts val="2000"/>
              <a:buFont typeface="Noto Sans Symbols"/>
              <a:buChar char="❖"/>
            </a:pPr>
            <a:r>
              <a:rPr lang="es-PE"/>
              <a:t>Learning Linear Transformations  </a:t>
            </a:r>
            <a:endParaRPr/>
          </a:p>
          <a:p>
            <a:pPr indent="0" lvl="0" marL="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09" name="Google Shape;109;p2"/>
          <p:cNvPicPr preferRelativeResize="0"/>
          <p:nvPr/>
        </p:nvPicPr>
        <p:blipFill rotWithShape="1">
          <a:blip r:embed="rId3">
            <a:alphaModFix/>
          </a:blip>
          <a:srcRect b="0" l="0" r="0" t="0"/>
          <a:stretch/>
        </p:blipFill>
        <p:spPr>
          <a:xfrm>
            <a:off x="9522939" y="4559155"/>
            <a:ext cx="1521529" cy="15215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310" name="Google Shape;310;p2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11" name="Google Shape;311;p20"/>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sp>
        <p:nvSpPr>
          <p:cNvPr id="312" name="Google Shape;312;p20"/>
          <p:cNvSpPr/>
          <p:nvPr/>
        </p:nvSpPr>
        <p:spPr>
          <a:xfrm>
            <a:off x="1097280" y="1942755"/>
            <a:ext cx="3621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chemeClr val="dk1"/>
                </a:solidFill>
                <a:latin typeface="Arial"/>
                <a:ea typeface="Arial"/>
                <a:cs typeface="Arial"/>
                <a:sym typeface="Arial"/>
              </a:rPr>
              <a:t>Maximum Variance Perspective</a:t>
            </a:r>
            <a:endParaRPr sz="1800">
              <a:solidFill>
                <a:schemeClr val="dk1"/>
              </a:solidFill>
              <a:latin typeface="Calibri"/>
              <a:ea typeface="Calibri"/>
              <a:cs typeface="Calibri"/>
              <a:sym typeface="Calibri"/>
            </a:endParaRPr>
          </a:p>
        </p:txBody>
      </p:sp>
      <p:pic>
        <p:nvPicPr>
          <p:cNvPr id="313" name="Google Shape;313;p20"/>
          <p:cNvPicPr preferRelativeResize="0"/>
          <p:nvPr/>
        </p:nvPicPr>
        <p:blipFill rotWithShape="1">
          <a:blip r:embed="rId4">
            <a:alphaModFix/>
          </a:blip>
          <a:srcRect b="0" l="0" r="45721" t="0"/>
          <a:stretch/>
        </p:blipFill>
        <p:spPr>
          <a:xfrm>
            <a:off x="1185332" y="2473169"/>
            <a:ext cx="2988735" cy="911578"/>
          </a:xfrm>
          <a:prstGeom prst="rect">
            <a:avLst/>
          </a:prstGeom>
          <a:noFill/>
          <a:ln>
            <a:noFill/>
          </a:ln>
        </p:spPr>
      </p:pic>
      <p:pic>
        <p:nvPicPr>
          <p:cNvPr id="314" name="Google Shape;314;p20"/>
          <p:cNvPicPr preferRelativeResize="0"/>
          <p:nvPr/>
        </p:nvPicPr>
        <p:blipFill rotWithShape="1">
          <a:blip r:embed="rId5">
            <a:alphaModFix/>
          </a:blip>
          <a:srcRect b="0" l="0" r="0" t="0"/>
          <a:stretch/>
        </p:blipFill>
        <p:spPr>
          <a:xfrm>
            <a:off x="5777227" y="2558609"/>
            <a:ext cx="2009775" cy="1114425"/>
          </a:xfrm>
          <a:prstGeom prst="rect">
            <a:avLst/>
          </a:prstGeom>
          <a:noFill/>
          <a:ln>
            <a:noFill/>
          </a:ln>
        </p:spPr>
      </p:pic>
      <p:sp>
        <p:nvSpPr>
          <p:cNvPr id="315" name="Google Shape;315;p20"/>
          <p:cNvSpPr/>
          <p:nvPr/>
        </p:nvSpPr>
        <p:spPr>
          <a:xfrm>
            <a:off x="4518447" y="3036516"/>
            <a:ext cx="914400" cy="431800"/>
          </a:xfrm>
          <a:prstGeom prst="rightArrow">
            <a:avLst>
              <a:gd fmla="val 50000" name="adj1"/>
              <a:gd fmla="val 50000" name="adj2"/>
            </a:avLst>
          </a:prstGeom>
          <a:solidFill>
            <a:schemeClr val="accent1"/>
          </a:solidFill>
          <a:ln cap="flat" cmpd="sng" w="15875">
            <a:solidFill>
              <a:srgbClr val="6F94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6" name="Google Shape;316;p20"/>
          <p:cNvPicPr preferRelativeResize="0"/>
          <p:nvPr/>
        </p:nvPicPr>
        <p:blipFill rotWithShape="1">
          <a:blip r:embed="rId6">
            <a:alphaModFix/>
          </a:blip>
          <a:srcRect b="0" l="0" r="0" t="0"/>
          <a:stretch/>
        </p:blipFill>
        <p:spPr>
          <a:xfrm>
            <a:off x="6101394" y="3720924"/>
            <a:ext cx="3562350" cy="590550"/>
          </a:xfrm>
          <a:prstGeom prst="rect">
            <a:avLst/>
          </a:prstGeom>
          <a:noFill/>
          <a:ln>
            <a:noFill/>
          </a:ln>
        </p:spPr>
      </p:pic>
      <p:pic>
        <p:nvPicPr>
          <p:cNvPr id="317" name="Google Shape;317;p20"/>
          <p:cNvPicPr preferRelativeResize="0"/>
          <p:nvPr/>
        </p:nvPicPr>
        <p:blipFill rotWithShape="1">
          <a:blip r:embed="rId7">
            <a:alphaModFix/>
          </a:blip>
          <a:srcRect b="0" l="0" r="0" t="0"/>
          <a:stretch/>
        </p:blipFill>
        <p:spPr>
          <a:xfrm>
            <a:off x="993539" y="4610600"/>
            <a:ext cx="3829050" cy="723900"/>
          </a:xfrm>
          <a:prstGeom prst="rect">
            <a:avLst/>
          </a:prstGeom>
          <a:noFill/>
          <a:ln>
            <a:noFill/>
          </a:ln>
        </p:spPr>
      </p:pic>
      <p:pic>
        <p:nvPicPr>
          <p:cNvPr id="318" name="Google Shape;318;p20"/>
          <p:cNvPicPr preferRelativeResize="0"/>
          <p:nvPr/>
        </p:nvPicPr>
        <p:blipFill rotWithShape="1">
          <a:blip r:embed="rId8">
            <a:alphaModFix/>
          </a:blip>
          <a:srcRect b="0" l="0" r="0" t="0"/>
          <a:stretch/>
        </p:blipFill>
        <p:spPr>
          <a:xfrm>
            <a:off x="1185332" y="5296126"/>
            <a:ext cx="7132109" cy="719204"/>
          </a:xfrm>
          <a:prstGeom prst="rect">
            <a:avLst/>
          </a:prstGeom>
          <a:noFill/>
          <a:ln>
            <a:noFill/>
          </a:ln>
        </p:spPr>
      </p:pic>
      <p:pic>
        <p:nvPicPr>
          <p:cNvPr id="319" name="Google Shape;319;p20"/>
          <p:cNvPicPr preferRelativeResize="0"/>
          <p:nvPr/>
        </p:nvPicPr>
        <p:blipFill rotWithShape="1">
          <a:blip r:embed="rId4">
            <a:alphaModFix/>
          </a:blip>
          <a:srcRect b="0" l="63827" r="0" t="0"/>
          <a:stretch/>
        </p:blipFill>
        <p:spPr>
          <a:xfrm>
            <a:off x="1478902" y="3392236"/>
            <a:ext cx="1991783" cy="911578"/>
          </a:xfrm>
          <a:prstGeom prst="rect">
            <a:avLst/>
          </a:prstGeom>
          <a:noFill/>
          <a:ln>
            <a:noFill/>
          </a:ln>
        </p:spPr>
      </p:pic>
      <p:pic>
        <p:nvPicPr>
          <p:cNvPr id="320" name="Google Shape;320;p20"/>
          <p:cNvPicPr preferRelativeResize="0"/>
          <p:nvPr/>
        </p:nvPicPr>
        <p:blipFill rotWithShape="1">
          <a:blip r:embed="rId9">
            <a:alphaModFix/>
          </a:blip>
          <a:srcRect b="0" l="0" r="0" t="0"/>
          <a:stretch/>
        </p:blipFill>
        <p:spPr>
          <a:xfrm>
            <a:off x="5262843" y="4619705"/>
            <a:ext cx="1677101" cy="750795"/>
          </a:xfrm>
          <a:prstGeom prst="rect">
            <a:avLst/>
          </a:prstGeom>
          <a:noFill/>
          <a:ln>
            <a:noFill/>
          </a:ln>
        </p:spPr>
      </p:pic>
      <p:pic>
        <p:nvPicPr>
          <p:cNvPr id="321" name="Google Shape;321;p20"/>
          <p:cNvPicPr preferRelativeResize="0"/>
          <p:nvPr/>
        </p:nvPicPr>
        <p:blipFill rotWithShape="1">
          <a:blip r:embed="rId10">
            <a:alphaModFix/>
          </a:blip>
          <a:srcRect b="0" l="0" r="0" t="0"/>
          <a:stretch/>
        </p:blipFill>
        <p:spPr>
          <a:xfrm>
            <a:off x="4746370" y="4974806"/>
            <a:ext cx="180975" cy="22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327" name="Google Shape;327;p2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fld id="{00000000-1234-1234-1234-123412341234}" type="slidenum">
              <a:rPr lang="es-PE"/>
              <a:t>‹#›</a:t>
            </a:fld>
            <a:endParaRPr/>
          </a:p>
        </p:txBody>
      </p:sp>
      <p:pic>
        <p:nvPicPr>
          <p:cNvPr id="328" name="Google Shape;328;p21"/>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sp>
        <p:nvSpPr>
          <p:cNvPr id="329" name="Google Shape;329;p21"/>
          <p:cNvSpPr/>
          <p:nvPr/>
        </p:nvSpPr>
        <p:spPr>
          <a:xfrm>
            <a:off x="1097280" y="1942755"/>
            <a:ext cx="3621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chemeClr val="dk1"/>
                </a:solidFill>
                <a:latin typeface="Arial"/>
                <a:ea typeface="Arial"/>
                <a:cs typeface="Arial"/>
                <a:sym typeface="Arial"/>
              </a:rPr>
              <a:t>Maximum Variance Perspective</a:t>
            </a:r>
            <a:endParaRPr sz="1800">
              <a:solidFill>
                <a:schemeClr val="dk1"/>
              </a:solidFill>
              <a:latin typeface="Calibri"/>
              <a:ea typeface="Calibri"/>
              <a:cs typeface="Calibri"/>
              <a:sym typeface="Calibri"/>
            </a:endParaRPr>
          </a:p>
        </p:txBody>
      </p:sp>
      <p:pic>
        <p:nvPicPr>
          <p:cNvPr id="330" name="Google Shape;330;p21"/>
          <p:cNvPicPr preferRelativeResize="0"/>
          <p:nvPr/>
        </p:nvPicPr>
        <p:blipFill rotWithShape="1">
          <a:blip r:embed="rId4">
            <a:alphaModFix/>
          </a:blip>
          <a:srcRect b="0" l="0" r="0" t="0"/>
          <a:stretch/>
        </p:blipFill>
        <p:spPr>
          <a:xfrm>
            <a:off x="1007807" y="2396937"/>
            <a:ext cx="3829050" cy="723900"/>
          </a:xfrm>
          <a:prstGeom prst="rect">
            <a:avLst/>
          </a:prstGeom>
          <a:noFill/>
          <a:ln>
            <a:noFill/>
          </a:ln>
        </p:spPr>
      </p:pic>
      <p:pic>
        <p:nvPicPr>
          <p:cNvPr id="331" name="Google Shape;331;p21"/>
          <p:cNvPicPr preferRelativeResize="0"/>
          <p:nvPr/>
        </p:nvPicPr>
        <p:blipFill rotWithShape="1">
          <a:blip r:embed="rId5">
            <a:alphaModFix/>
          </a:blip>
          <a:srcRect b="0" l="0" r="0" t="0"/>
          <a:stretch/>
        </p:blipFill>
        <p:spPr>
          <a:xfrm>
            <a:off x="1065804" y="3165984"/>
            <a:ext cx="7132109" cy="719204"/>
          </a:xfrm>
          <a:prstGeom prst="rect">
            <a:avLst/>
          </a:prstGeom>
          <a:noFill/>
          <a:ln>
            <a:noFill/>
          </a:ln>
        </p:spPr>
      </p:pic>
      <p:pic>
        <p:nvPicPr>
          <p:cNvPr id="332" name="Google Shape;332;p21"/>
          <p:cNvPicPr preferRelativeResize="0"/>
          <p:nvPr/>
        </p:nvPicPr>
        <p:blipFill rotWithShape="1">
          <a:blip r:embed="rId6">
            <a:alphaModFix/>
          </a:blip>
          <a:srcRect b="0" l="0" r="0" t="0"/>
          <a:stretch/>
        </p:blipFill>
        <p:spPr>
          <a:xfrm>
            <a:off x="5838576" y="2415189"/>
            <a:ext cx="1677101" cy="750795"/>
          </a:xfrm>
          <a:prstGeom prst="rect">
            <a:avLst/>
          </a:prstGeom>
          <a:noFill/>
          <a:ln>
            <a:noFill/>
          </a:ln>
        </p:spPr>
      </p:pic>
      <p:pic>
        <p:nvPicPr>
          <p:cNvPr id="333" name="Google Shape;333;p21"/>
          <p:cNvPicPr preferRelativeResize="0"/>
          <p:nvPr/>
        </p:nvPicPr>
        <p:blipFill rotWithShape="1">
          <a:blip r:embed="rId7">
            <a:alphaModFix/>
          </a:blip>
          <a:srcRect b="0" l="0" r="0" t="0"/>
          <a:stretch/>
        </p:blipFill>
        <p:spPr>
          <a:xfrm>
            <a:off x="4836857" y="2790586"/>
            <a:ext cx="180975" cy="228600"/>
          </a:xfrm>
          <a:prstGeom prst="rect">
            <a:avLst/>
          </a:prstGeom>
          <a:noFill/>
          <a:ln>
            <a:noFill/>
          </a:ln>
        </p:spPr>
      </p:pic>
      <p:sp>
        <p:nvSpPr>
          <p:cNvPr id="334" name="Google Shape;334;p21"/>
          <p:cNvSpPr txBox="1"/>
          <p:nvPr/>
        </p:nvSpPr>
        <p:spPr>
          <a:xfrm>
            <a:off x="1097280" y="3847320"/>
            <a:ext cx="13574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Matrix form </a:t>
            </a:r>
            <a:endParaRPr sz="1800">
              <a:solidFill>
                <a:schemeClr val="dk1"/>
              </a:solidFill>
              <a:latin typeface="Calibri"/>
              <a:ea typeface="Calibri"/>
              <a:cs typeface="Calibri"/>
              <a:sym typeface="Calibri"/>
            </a:endParaRPr>
          </a:p>
        </p:txBody>
      </p:sp>
      <p:pic>
        <p:nvPicPr>
          <p:cNvPr id="335" name="Google Shape;335;p21"/>
          <p:cNvPicPr preferRelativeResize="0"/>
          <p:nvPr/>
        </p:nvPicPr>
        <p:blipFill rotWithShape="1">
          <a:blip r:embed="rId8">
            <a:alphaModFix/>
          </a:blip>
          <a:srcRect b="0" l="0" r="0" t="0"/>
          <a:stretch/>
        </p:blipFill>
        <p:spPr>
          <a:xfrm>
            <a:off x="1277011" y="4223649"/>
            <a:ext cx="2592387" cy="1828800"/>
          </a:xfrm>
          <a:prstGeom prst="rect">
            <a:avLst/>
          </a:prstGeom>
          <a:noFill/>
          <a:ln>
            <a:noFill/>
          </a:ln>
        </p:spPr>
      </p:pic>
      <p:sp>
        <p:nvSpPr>
          <p:cNvPr id="336" name="Google Shape;336;p21"/>
          <p:cNvSpPr/>
          <p:nvPr/>
        </p:nvSpPr>
        <p:spPr>
          <a:xfrm>
            <a:off x="4252657" y="4873161"/>
            <a:ext cx="584200" cy="457200"/>
          </a:xfrm>
          <a:prstGeom prst="rightArrow">
            <a:avLst>
              <a:gd fmla="val 50000" name="adj1"/>
              <a:gd fmla="val 50000" name="adj2"/>
            </a:avLst>
          </a:prstGeom>
          <a:solidFill>
            <a:schemeClr val="accent1"/>
          </a:solidFill>
          <a:ln cap="flat" cmpd="sng" w="15875">
            <a:solidFill>
              <a:srgbClr val="6F94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7" name="Google Shape;337;p21"/>
          <p:cNvPicPr preferRelativeResize="0"/>
          <p:nvPr/>
        </p:nvPicPr>
        <p:blipFill rotWithShape="1">
          <a:blip r:embed="rId9">
            <a:alphaModFix/>
          </a:blip>
          <a:srcRect b="0" l="0" r="0" t="0"/>
          <a:stretch/>
        </p:blipFill>
        <p:spPr>
          <a:xfrm>
            <a:off x="5257117" y="4608048"/>
            <a:ext cx="1162917" cy="363579"/>
          </a:xfrm>
          <a:prstGeom prst="rect">
            <a:avLst/>
          </a:prstGeom>
          <a:noFill/>
          <a:ln>
            <a:noFill/>
          </a:ln>
        </p:spPr>
      </p:pic>
      <p:pic>
        <p:nvPicPr>
          <p:cNvPr id="338" name="Google Shape;338;p21"/>
          <p:cNvPicPr preferRelativeResize="0"/>
          <p:nvPr/>
        </p:nvPicPr>
        <p:blipFill rotWithShape="1">
          <a:blip r:embed="rId10">
            <a:alphaModFix/>
          </a:blip>
          <a:srcRect b="0" l="0" r="0" t="0"/>
          <a:stretch/>
        </p:blipFill>
        <p:spPr>
          <a:xfrm>
            <a:off x="5234064" y="5138049"/>
            <a:ext cx="1209022" cy="3943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344" name="Google Shape;344;p2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45" name="Google Shape;345;p22"/>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sp>
        <p:nvSpPr>
          <p:cNvPr id="346" name="Google Shape;346;p22"/>
          <p:cNvSpPr/>
          <p:nvPr/>
        </p:nvSpPr>
        <p:spPr>
          <a:xfrm>
            <a:off x="1097280" y="1942755"/>
            <a:ext cx="3621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chemeClr val="dk1"/>
                </a:solidFill>
                <a:latin typeface="Arial"/>
                <a:ea typeface="Arial"/>
                <a:cs typeface="Arial"/>
                <a:sym typeface="Arial"/>
              </a:rPr>
              <a:t>Maximum Variance Perspective</a:t>
            </a:r>
            <a:endParaRPr sz="1800">
              <a:solidFill>
                <a:schemeClr val="dk1"/>
              </a:solidFill>
              <a:latin typeface="Calibri"/>
              <a:ea typeface="Calibri"/>
              <a:cs typeface="Calibri"/>
              <a:sym typeface="Calibri"/>
            </a:endParaRPr>
          </a:p>
        </p:txBody>
      </p:sp>
      <p:pic>
        <p:nvPicPr>
          <p:cNvPr id="347" name="Google Shape;347;p22"/>
          <p:cNvPicPr preferRelativeResize="0"/>
          <p:nvPr/>
        </p:nvPicPr>
        <p:blipFill rotWithShape="1">
          <a:blip r:embed="rId4">
            <a:alphaModFix/>
          </a:blip>
          <a:srcRect b="0" l="0" r="0" t="0"/>
          <a:stretch/>
        </p:blipFill>
        <p:spPr>
          <a:xfrm>
            <a:off x="1385975" y="3130606"/>
            <a:ext cx="3761759" cy="803552"/>
          </a:xfrm>
          <a:prstGeom prst="rect">
            <a:avLst/>
          </a:prstGeom>
          <a:noFill/>
          <a:ln>
            <a:noFill/>
          </a:ln>
        </p:spPr>
      </p:pic>
      <p:sp>
        <p:nvSpPr>
          <p:cNvPr id="348" name="Google Shape;348;p22"/>
          <p:cNvSpPr txBox="1"/>
          <p:nvPr/>
        </p:nvSpPr>
        <p:spPr>
          <a:xfrm>
            <a:off x="1216792" y="2409108"/>
            <a:ext cx="1009693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Assume we have found the first m-1 principal componente as the m-1 eigenvectors of </a:t>
            </a:r>
            <a:r>
              <a:rPr b="1" lang="es-PE" sz="1800">
                <a:solidFill>
                  <a:schemeClr val="dk1"/>
                </a:solidFill>
                <a:latin typeface="Calibri"/>
                <a:ea typeface="Calibri"/>
                <a:cs typeface="Calibri"/>
                <a:sym typeface="Calibri"/>
              </a:rPr>
              <a:t>S</a:t>
            </a:r>
            <a:r>
              <a:rPr lang="es-PE" sz="1800">
                <a:solidFill>
                  <a:schemeClr val="dk1"/>
                </a:solidFill>
                <a:latin typeface="Calibri"/>
                <a:ea typeface="Calibri"/>
                <a:cs typeface="Calibri"/>
                <a:sym typeface="Calibri"/>
              </a:rPr>
              <a:t> that are associated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PE" sz="1800">
                <a:solidFill>
                  <a:schemeClr val="dk1"/>
                </a:solidFill>
                <a:latin typeface="Calibri"/>
                <a:ea typeface="Calibri"/>
                <a:cs typeface="Calibri"/>
                <a:sym typeface="Calibri"/>
              </a:rPr>
              <a:t>with the largest m-1 eigenvalues.</a:t>
            </a:r>
            <a:endParaRPr b="1" sz="1800">
              <a:solidFill>
                <a:schemeClr val="dk1"/>
              </a:solidFill>
              <a:latin typeface="Calibri"/>
              <a:ea typeface="Calibri"/>
              <a:cs typeface="Calibri"/>
              <a:sym typeface="Calibri"/>
            </a:endParaRPr>
          </a:p>
        </p:txBody>
      </p:sp>
      <p:pic>
        <p:nvPicPr>
          <p:cNvPr id="349" name="Google Shape;349;p22"/>
          <p:cNvPicPr preferRelativeResize="0"/>
          <p:nvPr/>
        </p:nvPicPr>
        <p:blipFill rotWithShape="1">
          <a:blip r:embed="rId5">
            <a:alphaModFix/>
          </a:blip>
          <a:srcRect b="0" l="0" r="0" t="0"/>
          <a:stretch/>
        </p:blipFill>
        <p:spPr>
          <a:xfrm>
            <a:off x="1216792" y="4009325"/>
            <a:ext cx="5550828" cy="1182743"/>
          </a:xfrm>
          <a:prstGeom prst="rect">
            <a:avLst/>
          </a:prstGeom>
          <a:noFill/>
          <a:ln>
            <a:noFill/>
          </a:ln>
        </p:spPr>
      </p:pic>
      <p:pic>
        <p:nvPicPr>
          <p:cNvPr id="350" name="Google Shape;350;p22"/>
          <p:cNvPicPr preferRelativeResize="0"/>
          <p:nvPr/>
        </p:nvPicPr>
        <p:blipFill rotWithShape="1">
          <a:blip r:embed="rId6">
            <a:alphaModFix/>
          </a:blip>
          <a:srcRect b="0" l="0" r="0" t="0"/>
          <a:stretch/>
        </p:blipFill>
        <p:spPr>
          <a:xfrm>
            <a:off x="7192502" y="3055439"/>
            <a:ext cx="3632200" cy="18391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356" name="Google Shape;356;p2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57" name="Google Shape;357;p23"/>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pic>
        <p:nvPicPr>
          <p:cNvPr id="358" name="Google Shape;358;p23"/>
          <p:cNvPicPr preferRelativeResize="0"/>
          <p:nvPr/>
        </p:nvPicPr>
        <p:blipFill rotWithShape="1">
          <a:blip r:embed="rId4">
            <a:alphaModFix/>
          </a:blip>
          <a:srcRect b="0" l="0" r="0" t="0"/>
          <a:stretch/>
        </p:blipFill>
        <p:spPr>
          <a:xfrm>
            <a:off x="1097280" y="2229000"/>
            <a:ext cx="4525962" cy="2462285"/>
          </a:xfrm>
          <a:prstGeom prst="rect">
            <a:avLst/>
          </a:prstGeom>
          <a:noFill/>
          <a:ln>
            <a:noFill/>
          </a:ln>
        </p:spPr>
      </p:pic>
      <p:sp>
        <p:nvSpPr>
          <p:cNvPr id="359" name="Google Shape;359;p23"/>
          <p:cNvSpPr txBox="1"/>
          <p:nvPr/>
        </p:nvSpPr>
        <p:spPr>
          <a:xfrm>
            <a:off x="1097280" y="1852701"/>
            <a:ext cx="2109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Geometric approach</a:t>
            </a:r>
            <a:endParaRPr/>
          </a:p>
        </p:txBody>
      </p:sp>
      <p:pic>
        <p:nvPicPr>
          <p:cNvPr id="360" name="Google Shape;360;p23"/>
          <p:cNvPicPr preferRelativeResize="0"/>
          <p:nvPr/>
        </p:nvPicPr>
        <p:blipFill rotWithShape="1">
          <a:blip r:embed="rId5">
            <a:alphaModFix/>
          </a:blip>
          <a:srcRect b="0" l="0" r="0" t="0"/>
          <a:stretch/>
        </p:blipFill>
        <p:spPr>
          <a:xfrm>
            <a:off x="6627388" y="2112440"/>
            <a:ext cx="2800350" cy="965384"/>
          </a:xfrm>
          <a:prstGeom prst="rect">
            <a:avLst/>
          </a:prstGeom>
          <a:noFill/>
          <a:ln>
            <a:noFill/>
          </a:ln>
        </p:spPr>
      </p:pic>
      <p:pic>
        <p:nvPicPr>
          <p:cNvPr id="361" name="Google Shape;361;p23"/>
          <p:cNvPicPr preferRelativeResize="0"/>
          <p:nvPr/>
        </p:nvPicPr>
        <p:blipFill rotWithShape="1">
          <a:blip r:embed="rId6">
            <a:alphaModFix/>
          </a:blip>
          <a:srcRect b="0" l="0" r="0" t="0"/>
          <a:stretch/>
        </p:blipFill>
        <p:spPr>
          <a:xfrm>
            <a:off x="6754717" y="3066077"/>
            <a:ext cx="2874709" cy="1120649"/>
          </a:xfrm>
          <a:prstGeom prst="rect">
            <a:avLst/>
          </a:prstGeom>
          <a:noFill/>
          <a:ln>
            <a:noFill/>
          </a:ln>
        </p:spPr>
      </p:pic>
      <p:pic>
        <p:nvPicPr>
          <p:cNvPr id="362" name="Google Shape;362;p23"/>
          <p:cNvPicPr preferRelativeResize="0"/>
          <p:nvPr/>
        </p:nvPicPr>
        <p:blipFill rotWithShape="1">
          <a:blip r:embed="rId7">
            <a:alphaModFix/>
          </a:blip>
          <a:srcRect b="0" l="0" r="0" t="0"/>
          <a:stretch/>
        </p:blipFill>
        <p:spPr>
          <a:xfrm>
            <a:off x="6963833" y="4987958"/>
            <a:ext cx="2127460" cy="610024"/>
          </a:xfrm>
          <a:prstGeom prst="rect">
            <a:avLst/>
          </a:prstGeom>
          <a:noFill/>
          <a:ln>
            <a:noFill/>
          </a:ln>
        </p:spPr>
      </p:pic>
      <p:pic>
        <p:nvPicPr>
          <p:cNvPr id="363" name="Google Shape;363;p23"/>
          <p:cNvPicPr preferRelativeResize="0"/>
          <p:nvPr/>
        </p:nvPicPr>
        <p:blipFill rotWithShape="1">
          <a:blip r:embed="rId8">
            <a:alphaModFix/>
          </a:blip>
          <a:srcRect b="0" l="0" r="0" t="0"/>
          <a:stretch/>
        </p:blipFill>
        <p:spPr>
          <a:xfrm>
            <a:off x="1007534" y="4854647"/>
            <a:ext cx="5536142" cy="1125479"/>
          </a:xfrm>
          <a:prstGeom prst="rect">
            <a:avLst/>
          </a:prstGeom>
          <a:noFill/>
          <a:ln>
            <a:noFill/>
          </a:ln>
        </p:spPr>
      </p:pic>
      <p:pic>
        <p:nvPicPr>
          <p:cNvPr id="364" name="Google Shape;364;p23"/>
          <p:cNvPicPr preferRelativeResize="0"/>
          <p:nvPr/>
        </p:nvPicPr>
        <p:blipFill rotWithShape="1">
          <a:blip r:embed="rId9">
            <a:alphaModFix/>
          </a:blip>
          <a:srcRect b="0" l="0" r="0" t="0"/>
          <a:stretch/>
        </p:blipFill>
        <p:spPr>
          <a:xfrm>
            <a:off x="6905272" y="4184068"/>
            <a:ext cx="2968378" cy="7232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370" name="Google Shape;370;p2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71" name="Google Shape;371;p24"/>
          <p:cNvPicPr preferRelativeResize="0"/>
          <p:nvPr/>
        </p:nvPicPr>
        <p:blipFill rotWithShape="1">
          <a:blip r:embed="rId3">
            <a:alphaModFix/>
          </a:blip>
          <a:srcRect b="0" l="0" r="0" t="0"/>
          <a:stretch/>
        </p:blipFill>
        <p:spPr>
          <a:xfrm>
            <a:off x="9737863" y="5074347"/>
            <a:ext cx="1157502" cy="1016811"/>
          </a:xfrm>
          <a:prstGeom prst="rect">
            <a:avLst/>
          </a:prstGeom>
          <a:noFill/>
          <a:ln>
            <a:noFill/>
          </a:ln>
        </p:spPr>
      </p:pic>
      <p:sp>
        <p:nvSpPr>
          <p:cNvPr id="372" name="Google Shape;372;p24"/>
          <p:cNvSpPr txBox="1"/>
          <p:nvPr/>
        </p:nvSpPr>
        <p:spPr>
          <a:xfrm>
            <a:off x="1097280" y="1852701"/>
            <a:ext cx="55815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chemeClr val="dk1"/>
                </a:solidFill>
                <a:latin typeface="Calibri"/>
                <a:ea typeface="Calibri"/>
                <a:cs typeface="Calibri"/>
                <a:sym typeface="Calibri"/>
              </a:rPr>
              <a:t>Eigenvector Computation and Low-Rank Approximations</a:t>
            </a:r>
            <a:endParaRPr sz="1800">
              <a:solidFill>
                <a:schemeClr val="dk1"/>
              </a:solidFill>
              <a:latin typeface="Calibri"/>
              <a:ea typeface="Calibri"/>
              <a:cs typeface="Calibri"/>
              <a:sym typeface="Calibri"/>
            </a:endParaRPr>
          </a:p>
        </p:txBody>
      </p:sp>
      <p:pic>
        <p:nvPicPr>
          <p:cNvPr id="373" name="Google Shape;373;p24"/>
          <p:cNvPicPr preferRelativeResize="0"/>
          <p:nvPr/>
        </p:nvPicPr>
        <p:blipFill rotWithShape="1">
          <a:blip r:embed="rId4">
            <a:alphaModFix/>
          </a:blip>
          <a:srcRect b="2002" l="9679" r="0" t="0"/>
          <a:stretch/>
        </p:blipFill>
        <p:spPr>
          <a:xfrm>
            <a:off x="1193800" y="2330407"/>
            <a:ext cx="3395134" cy="1093711"/>
          </a:xfrm>
          <a:prstGeom prst="rect">
            <a:avLst/>
          </a:prstGeom>
          <a:noFill/>
          <a:ln>
            <a:noFill/>
          </a:ln>
        </p:spPr>
      </p:pic>
      <p:pic>
        <p:nvPicPr>
          <p:cNvPr id="374" name="Google Shape;374;p24"/>
          <p:cNvPicPr preferRelativeResize="0"/>
          <p:nvPr/>
        </p:nvPicPr>
        <p:blipFill rotWithShape="1">
          <a:blip r:embed="rId5">
            <a:alphaModFix/>
          </a:blip>
          <a:srcRect b="0" l="0" r="0" t="0"/>
          <a:stretch/>
        </p:blipFill>
        <p:spPr>
          <a:xfrm>
            <a:off x="1097280" y="3534676"/>
            <a:ext cx="5489787" cy="25564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r>
              <a:rPr lang="es-PE"/>
              <a:t> </a:t>
            </a:r>
            <a:endParaRPr/>
          </a:p>
        </p:txBody>
      </p:sp>
      <p:sp>
        <p:nvSpPr>
          <p:cNvPr id="380" name="Google Shape;380;p2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Arial"/>
              <a:buChar char="•"/>
            </a:pPr>
            <a:r>
              <a:rPr lang="es-PE"/>
              <a:t>Applying PCA to Faces</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1" marL="201168" rtl="0" algn="l">
              <a:lnSpc>
                <a:spcPct val="90000"/>
              </a:lnSpc>
              <a:spcBef>
                <a:spcPts val="400"/>
              </a:spcBef>
              <a:spcAft>
                <a:spcPts val="0"/>
              </a:spcAft>
              <a:buSzPts val="1800"/>
              <a:buNone/>
            </a:pPr>
            <a:r>
              <a:t/>
            </a:r>
            <a:endParaRPr/>
          </a:p>
          <a:p>
            <a:pPr indent="0" lvl="0" marL="91440" rtl="0" algn="l">
              <a:lnSpc>
                <a:spcPct val="90000"/>
              </a:lnSpc>
              <a:spcBef>
                <a:spcPts val="16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Font typeface="Arial"/>
              <a:buChar char="•"/>
            </a:pPr>
            <a:r>
              <a:rPr lang="es-PE"/>
              <a:t>The face images must be centered and of be same size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81" name="Google Shape;381;p25"/>
          <p:cNvPicPr preferRelativeResize="0"/>
          <p:nvPr/>
        </p:nvPicPr>
        <p:blipFill rotWithShape="1">
          <a:blip r:embed="rId3">
            <a:alphaModFix/>
          </a:blip>
          <a:srcRect b="0" l="0" r="0" t="0"/>
          <a:stretch/>
        </p:blipFill>
        <p:spPr>
          <a:xfrm>
            <a:off x="1516585" y="2361272"/>
            <a:ext cx="2570206" cy="2658557"/>
          </a:xfrm>
          <a:prstGeom prst="rect">
            <a:avLst/>
          </a:prstGeom>
          <a:noFill/>
          <a:ln>
            <a:noFill/>
          </a:ln>
        </p:spPr>
      </p:pic>
      <p:sp>
        <p:nvSpPr>
          <p:cNvPr id="382" name="Google Shape;382;p25"/>
          <p:cNvSpPr/>
          <p:nvPr/>
        </p:nvSpPr>
        <p:spPr>
          <a:xfrm>
            <a:off x="4506096" y="3410465"/>
            <a:ext cx="980303" cy="560173"/>
          </a:xfrm>
          <a:prstGeom prst="rightArrow">
            <a:avLst>
              <a:gd fmla="val 50000" name="adj1"/>
              <a:gd fmla="val 50000" name="adj2"/>
            </a:avLst>
          </a:prstGeom>
          <a:solidFill>
            <a:schemeClr val="accent1"/>
          </a:solidFill>
          <a:ln cap="flat" cmpd="sng" w="15875">
            <a:solidFill>
              <a:srgbClr val="6F94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3" name="Google Shape;383;p25"/>
          <p:cNvPicPr preferRelativeResize="0"/>
          <p:nvPr/>
        </p:nvPicPr>
        <p:blipFill rotWithShape="1">
          <a:blip r:embed="rId4">
            <a:alphaModFix/>
          </a:blip>
          <a:srcRect b="0" l="0" r="0" t="0"/>
          <a:stretch/>
        </p:blipFill>
        <p:spPr>
          <a:xfrm>
            <a:off x="6226981" y="2825579"/>
            <a:ext cx="3946749" cy="1601307"/>
          </a:xfrm>
          <a:prstGeom prst="rect">
            <a:avLst/>
          </a:prstGeom>
          <a:noFill/>
          <a:ln>
            <a:noFill/>
          </a:ln>
        </p:spPr>
      </p:pic>
      <p:sp>
        <p:nvSpPr>
          <p:cNvPr id="384" name="Google Shape;384;p25"/>
          <p:cNvSpPr txBox="1"/>
          <p:nvPr/>
        </p:nvSpPr>
        <p:spPr>
          <a:xfrm>
            <a:off x="4827373" y="2932759"/>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PCA</a:t>
            </a:r>
            <a:endParaRPr sz="1800">
              <a:solidFill>
                <a:schemeClr val="dk1"/>
              </a:solidFill>
              <a:latin typeface="Calibri"/>
              <a:ea typeface="Calibri"/>
              <a:cs typeface="Calibri"/>
              <a:sym typeface="Calibri"/>
            </a:endParaRPr>
          </a:p>
        </p:txBody>
      </p:sp>
      <p:pic>
        <p:nvPicPr>
          <p:cNvPr descr="Resultado de imagen para pattern recognition" id="385" name="Google Shape;385;p25"/>
          <p:cNvPicPr preferRelativeResize="0"/>
          <p:nvPr/>
        </p:nvPicPr>
        <p:blipFill rotWithShape="1">
          <a:blip r:embed="rId5">
            <a:alphaModFix/>
          </a:blip>
          <a:srcRect b="0" l="0" r="0" t="0"/>
          <a:stretch/>
        </p:blipFill>
        <p:spPr>
          <a:xfrm>
            <a:off x="10173730" y="5209946"/>
            <a:ext cx="870738" cy="8707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r>
              <a:rPr lang="es-PE"/>
              <a:t> </a:t>
            </a:r>
            <a:endParaRPr/>
          </a:p>
        </p:txBody>
      </p:sp>
      <p:sp>
        <p:nvSpPr>
          <p:cNvPr id="391" name="Google Shape;391;p2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Principal Analysis Component(PCA), a estándar tool for feature selection and dimensionality reduction, can be strongly affected by outliers.</a:t>
            </a:r>
            <a:endParaRPr/>
          </a:p>
        </p:txBody>
      </p:sp>
      <p:pic>
        <p:nvPicPr>
          <p:cNvPr id="392" name="Google Shape;392;p26"/>
          <p:cNvPicPr preferRelativeResize="0"/>
          <p:nvPr/>
        </p:nvPicPr>
        <p:blipFill rotWithShape="1">
          <a:blip r:embed="rId3">
            <a:alphaModFix/>
          </a:blip>
          <a:srcRect b="0" l="0" r="0" t="0"/>
          <a:stretch/>
        </p:blipFill>
        <p:spPr>
          <a:xfrm>
            <a:off x="6227517" y="2737713"/>
            <a:ext cx="4402126" cy="1963856"/>
          </a:xfrm>
          <a:prstGeom prst="rect">
            <a:avLst/>
          </a:prstGeom>
          <a:noFill/>
          <a:ln>
            <a:noFill/>
          </a:ln>
        </p:spPr>
      </p:pic>
      <p:pic>
        <p:nvPicPr>
          <p:cNvPr id="393" name="Google Shape;393;p26"/>
          <p:cNvPicPr preferRelativeResize="0"/>
          <p:nvPr/>
        </p:nvPicPr>
        <p:blipFill rotWithShape="1">
          <a:blip r:embed="rId4">
            <a:alphaModFix/>
          </a:blip>
          <a:srcRect b="0" l="0" r="0" t="0"/>
          <a:stretch/>
        </p:blipFill>
        <p:spPr>
          <a:xfrm>
            <a:off x="1097280" y="2737712"/>
            <a:ext cx="4735109" cy="2010877"/>
          </a:xfrm>
          <a:prstGeom prst="rect">
            <a:avLst/>
          </a:prstGeom>
          <a:noFill/>
          <a:ln>
            <a:noFill/>
          </a:ln>
        </p:spPr>
      </p:pic>
      <p:pic>
        <p:nvPicPr>
          <p:cNvPr descr="Resultado de imagen para pattern recognition" id="394" name="Google Shape;394;p26"/>
          <p:cNvPicPr preferRelativeResize="0"/>
          <p:nvPr/>
        </p:nvPicPr>
        <p:blipFill rotWithShape="1">
          <a:blip r:embed="rId5">
            <a:alphaModFix/>
          </a:blip>
          <a:srcRect b="0" l="0" r="0" t="0"/>
          <a:stretch/>
        </p:blipFill>
        <p:spPr>
          <a:xfrm>
            <a:off x="10194274" y="5226384"/>
            <a:ext cx="870738" cy="870738"/>
          </a:xfrm>
          <a:prstGeom prst="rect">
            <a:avLst/>
          </a:prstGeom>
          <a:noFill/>
          <a:ln>
            <a:noFill/>
          </a:ln>
        </p:spPr>
      </p:pic>
      <p:sp>
        <p:nvSpPr>
          <p:cNvPr id="395" name="Google Shape;395;p26"/>
          <p:cNvSpPr txBox="1"/>
          <p:nvPr/>
        </p:nvSpPr>
        <p:spPr>
          <a:xfrm>
            <a:off x="3599934" y="5041718"/>
            <a:ext cx="44649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Classical PCA fails even with a few outliers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br>
              <a:rPr lang="es-PE"/>
            </a:br>
            <a:endParaRPr/>
          </a:p>
        </p:txBody>
      </p:sp>
      <p:sp>
        <p:nvSpPr>
          <p:cNvPr id="401" name="Google Shape;401;p2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Limitations </a:t>
            </a:r>
            <a:endParaRPr/>
          </a:p>
          <a:p>
            <a:pPr indent="-127000" lvl="0" marL="91440" rtl="0" algn="l">
              <a:lnSpc>
                <a:spcPct val="90000"/>
              </a:lnSpc>
              <a:spcBef>
                <a:spcPts val="1400"/>
              </a:spcBef>
              <a:spcAft>
                <a:spcPts val="0"/>
              </a:spcAft>
              <a:buSzPts val="2000"/>
              <a:buChar char=" "/>
            </a:pPr>
            <a:r>
              <a:rPr lang="es-PE"/>
              <a:t>Background changes</a:t>
            </a:r>
            <a:endParaRPr/>
          </a:p>
          <a:p>
            <a:pPr indent="-127000" lvl="0" marL="91440" rtl="0" algn="l">
              <a:lnSpc>
                <a:spcPct val="90000"/>
              </a:lnSpc>
              <a:spcBef>
                <a:spcPts val="1400"/>
              </a:spcBef>
              <a:spcAft>
                <a:spcPts val="0"/>
              </a:spcAft>
              <a:buSzPts val="2000"/>
              <a:buChar char=" "/>
            </a:pPr>
            <a:r>
              <a:rPr lang="es-PE"/>
              <a:t>Light changes degrade performance</a:t>
            </a:r>
            <a:endParaRPr/>
          </a:p>
          <a:p>
            <a:pPr indent="-127000" lvl="0" marL="91440" rtl="0" algn="l">
              <a:lnSpc>
                <a:spcPct val="90000"/>
              </a:lnSpc>
              <a:spcBef>
                <a:spcPts val="1400"/>
              </a:spcBef>
              <a:spcAft>
                <a:spcPts val="0"/>
              </a:spcAft>
              <a:buSzPts val="2000"/>
              <a:buChar char=" "/>
            </a:pPr>
            <a:r>
              <a:rPr lang="es-PE"/>
              <a:t>Performance decreases quickly with changes to face size</a:t>
            </a:r>
            <a:endParaRPr/>
          </a:p>
          <a:p>
            <a:pPr indent="-127000" lvl="0" marL="91440" rtl="0" algn="l">
              <a:lnSpc>
                <a:spcPct val="90000"/>
              </a:lnSpc>
              <a:spcBef>
                <a:spcPts val="1400"/>
              </a:spcBef>
              <a:spcAft>
                <a:spcPts val="0"/>
              </a:spcAft>
              <a:buSzPts val="2000"/>
              <a:buChar char=" "/>
            </a:pPr>
            <a:r>
              <a:rPr lang="es-PE"/>
              <a:t>Performance decreases with changes to face orientation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402" name="Google Shape;402;p27"/>
          <p:cNvPicPr preferRelativeResize="0"/>
          <p:nvPr/>
        </p:nvPicPr>
        <p:blipFill rotWithShape="1">
          <a:blip r:embed="rId3">
            <a:alphaModFix/>
          </a:blip>
          <a:srcRect b="0" l="0" r="0" t="0"/>
          <a:stretch/>
        </p:blipFill>
        <p:spPr>
          <a:xfrm>
            <a:off x="10173730" y="5209946"/>
            <a:ext cx="870738" cy="8707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Principal Component Analisys(PCA)</a:t>
            </a:r>
            <a:endParaRPr/>
          </a:p>
        </p:txBody>
      </p:sp>
      <p:pic>
        <p:nvPicPr>
          <p:cNvPr descr="Resultado de imagen para pattern recognition" id="408" name="Google Shape;408;p28"/>
          <p:cNvPicPr preferRelativeResize="0"/>
          <p:nvPr/>
        </p:nvPicPr>
        <p:blipFill rotWithShape="1">
          <a:blip r:embed="rId3">
            <a:alphaModFix/>
          </a:blip>
          <a:srcRect b="0" l="0" r="0" t="0"/>
          <a:stretch/>
        </p:blipFill>
        <p:spPr>
          <a:xfrm>
            <a:off x="10244666" y="5466291"/>
            <a:ext cx="693785" cy="693785"/>
          </a:xfrm>
          <a:prstGeom prst="rect">
            <a:avLst/>
          </a:prstGeom>
          <a:noFill/>
          <a:ln>
            <a:noFill/>
          </a:ln>
        </p:spPr>
      </p:pic>
      <p:pic>
        <p:nvPicPr>
          <p:cNvPr id="409" name="Google Shape;409;p28"/>
          <p:cNvPicPr preferRelativeResize="0"/>
          <p:nvPr>
            <p:ph idx="1" type="body"/>
          </p:nvPr>
        </p:nvPicPr>
        <p:blipFill rotWithShape="1">
          <a:blip r:embed="rId4">
            <a:alphaModFix/>
          </a:blip>
          <a:srcRect b="0" l="0" r="0" t="0"/>
          <a:stretch/>
        </p:blipFill>
        <p:spPr>
          <a:xfrm>
            <a:off x="4995967" y="1911270"/>
            <a:ext cx="1535535" cy="1766611"/>
          </a:xfrm>
          <a:prstGeom prst="rect">
            <a:avLst/>
          </a:prstGeom>
          <a:noFill/>
          <a:ln>
            <a:noFill/>
          </a:ln>
        </p:spPr>
      </p:pic>
      <p:pic>
        <p:nvPicPr>
          <p:cNvPr id="410" name="Google Shape;410;p28"/>
          <p:cNvPicPr preferRelativeResize="0"/>
          <p:nvPr/>
        </p:nvPicPr>
        <p:blipFill rotWithShape="1">
          <a:blip r:embed="rId5">
            <a:alphaModFix/>
          </a:blip>
          <a:srcRect b="0" l="0" r="0" t="0"/>
          <a:stretch/>
        </p:blipFill>
        <p:spPr>
          <a:xfrm>
            <a:off x="1168400" y="1885418"/>
            <a:ext cx="3451226" cy="1826243"/>
          </a:xfrm>
          <a:prstGeom prst="rect">
            <a:avLst/>
          </a:prstGeom>
          <a:noFill/>
          <a:ln>
            <a:noFill/>
          </a:ln>
        </p:spPr>
      </p:pic>
      <p:pic>
        <p:nvPicPr>
          <p:cNvPr id="411" name="Google Shape;411;p28"/>
          <p:cNvPicPr preferRelativeResize="0"/>
          <p:nvPr/>
        </p:nvPicPr>
        <p:blipFill rotWithShape="1">
          <a:blip r:embed="rId6">
            <a:alphaModFix/>
          </a:blip>
          <a:srcRect b="0" l="0" r="0" t="0"/>
          <a:stretch/>
        </p:blipFill>
        <p:spPr>
          <a:xfrm>
            <a:off x="6992395" y="1961089"/>
            <a:ext cx="1468448" cy="1714432"/>
          </a:xfrm>
          <a:prstGeom prst="rect">
            <a:avLst/>
          </a:prstGeom>
          <a:noFill/>
          <a:ln>
            <a:noFill/>
          </a:ln>
        </p:spPr>
      </p:pic>
      <p:pic>
        <p:nvPicPr>
          <p:cNvPr id="412" name="Google Shape;412;p28"/>
          <p:cNvPicPr preferRelativeResize="0"/>
          <p:nvPr/>
        </p:nvPicPr>
        <p:blipFill rotWithShape="1">
          <a:blip r:embed="rId7">
            <a:alphaModFix/>
          </a:blip>
          <a:srcRect b="0" l="0" r="0" t="0"/>
          <a:stretch/>
        </p:blipFill>
        <p:spPr>
          <a:xfrm>
            <a:off x="8889893" y="1942570"/>
            <a:ext cx="1483356" cy="1736794"/>
          </a:xfrm>
          <a:prstGeom prst="rect">
            <a:avLst/>
          </a:prstGeom>
          <a:noFill/>
          <a:ln>
            <a:noFill/>
          </a:ln>
        </p:spPr>
      </p:pic>
      <p:pic>
        <p:nvPicPr>
          <p:cNvPr id="413" name="Google Shape;413;p28"/>
          <p:cNvPicPr preferRelativeResize="0"/>
          <p:nvPr/>
        </p:nvPicPr>
        <p:blipFill rotWithShape="1">
          <a:blip r:embed="rId8">
            <a:alphaModFix/>
          </a:blip>
          <a:srcRect b="0" l="0" r="0" t="0"/>
          <a:stretch/>
        </p:blipFill>
        <p:spPr>
          <a:xfrm>
            <a:off x="4755506" y="4135185"/>
            <a:ext cx="1563440" cy="1199143"/>
          </a:xfrm>
          <a:prstGeom prst="rect">
            <a:avLst/>
          </a:prstGeom>
          <a:noFill/>
          <a:ln>
            <a:noFill/>
          </a:ln>
        </p:spPr>
      </p:pic>
      <p:pic>
        <p:nvPicPr>
          <p:cNvPr id="414" name="Google Shape;414;p28"/>
          <p:cNvPicPr preferRelativeResize="0"/>
          <p:nvPr/>
        </p:nvPicPr>
        <p:blipFill rotWithShape="1">
          <a:blip r:embed="rId9">
            <a:alphaModFix/>
          </a:blip>
          <a:srcRect b="0" l="0" r="0" t="0"/>
          <a:stretch/>
        </p:blipFill>
        <p:spPr>
          <a:xfrm>
            <a:off x="6691433" y="4105442"/>
            <a:ext cx="1517903" cy="1183964"/>
          </a:xfrm>
          <a:prstGeom prst="rect">
            <a:avLst/>
          </a:prstGeom>
          <a:noFill/>
          <a:ln>
            <a:noFill/>
          </a:ln>
        </p:spPr>
      </p:pic>
      <p:pic>
        <p:nvPicPr>
          <p:cNvPr id="415" name="Google Shape;415;p28"/>
          <p:cNvPicPr preferRelativeResize="0"/>
          <p:nvPr/>
        </p:nvPicPr>
        <p:blipFill rotWithShape="1">
          <a:blip r:embed="rId10">
            <a:alphaModFix/>
          </a:blip>
          <a:srcRect b="0" l="0" r="0" t="0"/>
          <a:stretch/>
        </p:blipFill>
        <p:spPr>
          <a:xfrm>
            <a:off x="8514611" y="4140476"/>
            <a:ext cx="1517903" cy="1214322"/>
          </a:xfrm>
          <a:prstGeom prst="rect">
            <a:avLst/>
          </a:prstGeom>
          <a:noFill/>
          <a:ln>
            <a:noFill/>
          </a:ln>
        </p:spPr>
      </p:pic>
      <p:pic>
        <p:nvPicPr>
          <p:cNvPr id="416" name="Google Shape;416;p28"/>
          <p:cNvPicPr preferRelativeResize="0"/>
          <p:nvPr/>
        </p:nvPicPr>
        <p:blipFill rotWithShape="1">
          <a:blip r:embed="rId11">
            <a:alphaModFix/>
          </a:blip>
          <a:srcRect b="0" l="0" r="0" t="0"/>
          <a:stretch/>
        </p:blipFill>
        <p:spPr>
          <a:xfrm>
            <a:off x="1256140" y="4122042"/>
            <a:ext cx="3126879" cy="11536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Robust Principal Component(RPCA)</a:t>
            </a:r>
            <a:br>
              <a:rPr lang="es-PE"/>
            </a:br>
            <a:endParaRPr/>
          </a:p>
        </p:txBody>
      </p:sp>
      <p:sp>
        <p:nvSpPr>
          <p:cNvPr id="422" name="Google Shape;422;p2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In consequence of the limitations to the PCA, mainly of the outliers. This motivated the development of robust PCA methods which recover the PCs of the uncontaminated data. </a:t>
            </a:r>
            <a:endParaRPr/>
          </a:p>
          <a:p>
            <a:pPr indent="-127000" lvl="0" marL="91440" rtl="0" algn="l">
              <a:lnSpc>
                <a:spcPct val="90000"/>
              </a:lnSpc>
              <a:spcBef>
                <a:spcPts val="1400"/>
              </a:spcBef>
              <a:spcAft>
                <a:spcPts val="0"/>
              </a:spcAft>
              <a:buSzPts val="2000"/>
              <a:buChar char=" "/>
            </a:pPr>
            <a:r>
              <a:rPr lang="es-PE"/>
              <a:t>The objective of the RPCA is to decompose the data into two matrices, one representing the uncontaminated data (L) and the other representing the outliers (S). :</a:t>
            </a:r>
            <a:endParaRPr/>
          </a:p>
          <a:p>
            <a:pPr indent="-127000" lvl="0" marL="91440" rtl="0" algn="l">
              <a:lnSpc>
                <a:spcPct val="90000"/>
              </a:lnSpc>
              <a:spcBef>
                <a:spcPts val="1400"/>
              </a:spcBef>
              <a:spcAft>
                <a:spcPts val="0"/>
              </a:spcAft>
              <a:buSzPts val="2000"/>
              <a:buChar char=" "/>
            </a:pPr>
            <a:r>
              <a:rPr lang="es-PE"/>
              <a:t> </a:t>
            </a:r>
            <a:endParaRPr/>
          </a:p>
          <a:p>
            <a:pPr indent="-127000" lvl="0" marL="91440" rtl="0" algn="l">
              <a:lnSpc>
                <a:spcPct val="90000"/>
              </a:lnSpc>
              <a:spcBef>
                <a:spcPts val="1400"/>
              </a:spcBef>
              <a:spcAft>
                <a:spcPts val="0"/>
              </a:spcAft>
              <a:buSzPts val="2000"/>
              <a:buChar char=" "/>
            </a:pPr>
            <a:r>
              <a:rPr lang="es-PE"/>
              <a:t>The decomposition could be solved by the following convex optimization:</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s-PE"/>
              <a:t>Where:</a:t>
            </a:r>
            <a:endParaRPr/>
          </a:p>
          <a:p>
            <a:pPr indent="-127000" lvl="0" marL="91440" rtl="0" algn="l">
              <a:lnSpc>
                <a:spcPct val="90000"/>
              </a:lnSpc>
              <a:spcBef>
                <a:spcPts val="1400"/>
              </a:spcBef>
              <a:spcAft>
                <a:spcPts val="0"/>
              </a:spcAft>
              <a:buSzPts val="2000"/>
              <a:buChar char=" "/>
            </a:pPr>
            <a:r>
              <a:rPr lang="es-PE"/>
              <a:t>                     :  Controls the amount of outliers in RPCA </a:t>
            </a:r>
            <a:endParaRPr/>
          </a:p>
        </p:txBody>
      </p:sp>
      <p:pic>
        <p:nvPicPr>
          <p:cNvPr id="423" name="Google Shape;423;p29"/>
          <p:cNvPicPr preferRelativeResize="0"/>
          <p:nvPr/>
        </p:nvPicPr>
        <p:blipFill rotWithShape="1">
          <a:blip r:embed="rId3">
            <a:alphaModFix/>
          </a:blip>
          <a:srcRect b="0" l="0" r="0" t="0"/>
          <a:stretch/>
        </p:blipFill>
        <p:spPr>
          <a:xfrm>
            <a:off x="3939518" y="3276600"/>
            <a:ext cx="1463817" cy="394104"/>
          </a:xfrm>
          <a:prstGeom prst="rect">
            <a:avLst/>
          </a:prstGeom>
          <a:noFill/>
          <a:ln>
            <a:noFill/>
          </a:ln>
        </p:spPr>
      </p:pic>
      <p:pic>
        <p:nvPicPr>
          <p:cNvPr id="424" name="Google Shape;424;p29"/>
          <p:cNvPicPr preferRelativeResize="0"/>
          <p:nvPr/>
        </p:nvPicPr>
        <p:blipFill rotWithShape="1">
          <a:blip r:embed="rId4">
            <a:alphaModFix/>
          </a:blip>
          <a:srcRect b="0" l="0" r="0" t="0"/>
          <a:stretch/>
        </p:blipFill>
        <p:spPr>
          <a:xfrm>
            <a:off x="2869035" y="4095943"/>
            <a:ext cx="4842288" cy="820516"/>
          </a:xfrm>
          <a:prstGeom prst="rect">
            <a:avLst/>
          </a:prstGeom>
          <a:noFill/>
          <a:ln>
            <a:noFill/>
          </a:ln>
        </p:spPr>
      </p:pic>
      <p:pic>
        <p:nvPicPr>
          <p:cNvPr id="425" name="Google Shape;425;p29"/>
          <p:cNvPicPr preferRelativeResize="0"/>
          <p:nvPr/>
        </p:nvPicPr>
        <p:blipFill rotWithShape="1">
          <a:blip r:embed="rId5">
            <a:alphaModFix/>
          </a:blip>
          <a:srcRect b="0" l="0" r="0" t="0"/>
          <a:stretch/>
        </p:blipFill>
        <p:spPr>
          <a:xfrm>
            <a:off x="2133600" y="5145377"/>
            <a:ext cx="234607" cy="298591"/>
          </a:xfrm>
          <a:prstGeom prst="rect">
            <a:avLst/>
          </a:prstGeom>
          <a:noFill/>
          <a:ln>
            <a:noFill/>
          </a:ln>
        </p:spPr>
      </p:pic>
      <p:pic>
        <p:nvPicPr>
          <p:cNvPr descr="Resultado de imagen para pattern recognition" id="426" name="Google Shape;426;p29"/>
          <p:cNvPicPr preferRelativeResize="0"/>
          <p:nvPr/>
        </p:nvPicPr>
        <p:blipFill rotWithShape="1">
          <a:blip r:embed="rId6">
            <a:alphaModFix/>
          </a:blip>
          <a:srcRect b="0" l="0" r="0" t="0"/>
          <a:stretch/>
        </p:blipFill>
        <p:spPr>
          <a:xfrm>
            <a:off x="10173730" y="5209946"/>
            <a:ext cx="870738" cy="8707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15" name="Google Shape;115;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The singular value decomposition (SVD) of a matrix is a central matrix decomposition method in linear algebra. The eigendecomposition can be done only for square matrices. The way to go to decompose other types of matrices that can’t be decomposed with eigendecomposition.</a:t>
            </a:r>
            <a:endParaRPr/>
          </a:p>
          <a:p>
            <a:pPr indent="-127000" lvl="0" marL="91440" rtl="0" algn="l">
              <a:lnSpc>
                <a:spcPct val="90000"/>
              </a:lnSpc>
              <a:spcBef>
                <a:spcPts val="1400"/>
              </a:spcBef>
              <a:spcAft>
                <a:spcPts val="0"/>
              </a:spcAft>
              <a:buSzPts val="2000"/>
              <a:buChar char=" "/>
            </a:pPr>
            <a:r>
              <a:rPr lang="es-PE"/>
              <a:t>We will decompose A into 3 matrices:</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16" name="Google Shape;116;p3"/>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pic>
        <p:nvPicPr>
          <p:cNvPr id="117" name="Google Shape;117;p3"/>
          <p:cNvPicPr preferRelativeResize="0"/>
          <p:nvPr/>
        </p:nvPicPr>
        <p:blipFill rotWithShape="1">
          <a:blip r:embed="rId4">
            <a:alphaModFix/>
          </a:blip>
          <a:srcRect b="0" l="0" r="0" t="0"/>
          <a:stretch/>
        </p:blipFill>
        <p:spPr>
          <a:xfrm>
            <a:off x="1476375" y="3288066"/>
            <a:ext cx="3746260" cy="2689402"/>
          </a:xfrm>
          <a:prstGeom prst="rect">
            <a:avLst/>
          </a:prstGeom>
          <a:noFill/>
          <a:ln>
            <a:noFill/>
          </a:ln>
        </p:spPr>
      </p:pic>
      <p:pic>
        <p:nvPicPr>
          <p:cNvPr id="118" name="Google Shape;118;p3"/>
          <p:cNvPicPr preferRelativeResize="0"/>
          <p:nvPr/>
        </p:nvPicPr>
        <p:blipFill rotWithShape="1">
          <a:blip r:embed="rId5">
            <a:alphaModFix/>
          </a:blip>
          <a:srcRect b="0" l="0" r="0" t="0"/>
          <a:stretch/>
        </p:blipFill>
        <p:spPr>
          <a:xfrm>
            <a:off x="6351373" y="3545609"/>
            <a:ext cx="3347007" cy="14974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Robust Principal Component(RPCA)</a:t>
            </a:r>
            <a:br>
              <a:rPr lang="es-PE"/>
            </a:br>
            <a:endParaRPr/>
          </a:p>
        </p:txBody>
      </p:sp>
      <p:sp>
        <p:nvSpPr>
          <p:cNvPr id="432" name="Google Shape;432;p3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t>Robust Principal Analysis Component(RPCA)</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433" name="Google Shape;433;p30"/>
          <p:cNvPicPr preferRelativeResize="0"/>
          <p:nvPr/>
        </p:nvPicPr>
        <p:blipFill rotWithShape="1">
          <a:blip r:embed="rId3">
            <a:alphaModFix/>
          </a:blip>
          <a:srcRect b="0" l="0" r="0" t="0"/>
          <a:stretch/>
        </p:blipFill>
        <p:spPr>
          <a:xfrm>
            <a:off x="1175319" y="2319314"/>
            <a:ext cx="3644651" cy="3468142"/>
          </a:xfrm>
          <a:prstGeom prst="rect">
            <a:avLst/>
          </a:prstGeom>
          <a:noFill/>
          <a:ln>
            <a:noFill/>
          </a:ln>
        </p:spPr>
      </p:pic>
      <p:pic>
        <p:nvPicPr>
          <p:cNvPr id="434" name="Google Shape;434;p30"/>
          <p:cNvPicPr preferRelativeResize="0"/>
          <p:nvPr/>
        </p:nvPicPr>
        <p:blipFill rotWithShape="1">
          <a:blip r:embed="rId4">
            <a:alphaModFix/>
          </a:blip>
          <a:srcRect b="0" l="0" r="0" t="0"/>
          <a:stretch/>
        </p:blipFill>
        <p:spPr>
          <a:xfrm>
            <a:off x="5025510" y="2319314"/>
            <a:ext cx="6130170" cy="3138174"/>
          </a:xfrm>
          <a:prstGeom prst="rect">
            <a:avLst/>
          </a:prstGeom>
          <a:noFill/>
          <a:ln>
            <a:noFill/>
          </a:ln>
        </p:spPr>
      </p:pic>
      <p:pic>
        <p:nvPicPr>
          <p:cNvPr descr="Resultado de imagen para pattern recognition" id="435" name="Google Shape;435;p30"/>
          <p:cNvPicPr preferRelativeResize="0"/>
          <p:nvPr/>
        </p:nvPicPr>
        <p:blipFill rotWithShape="1">
          <a:blip r:embed="rId5">
            <a:alphaModFix/>
          </a:blip>
          <a:srcRect b="0" l="0" r="0" t="0"/>
          <a:stretch/>
        </p:blipFill>
        <p:spPr>
          <a:xfrm>
            <a:off x="10420864" y="5556260"/>
            <a:ext cx="734815" cy="7348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1"/>
          <p:cNvSpPr txBox="1"/>
          <p:nvPr>
            <p:ph type="title"/>
          </p:nvPr>
        </p:nvSpPr>
        <p:spPr>
          <a:xfrm>
            <a:off x="807243" y="11002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PE" sz="4000"/>
              <a:t>Learning Linear Transformations for Fast Arbitrary Style Transfer</a:t>
            </a:r>
            <a:endParaRPr sz="4000"/>
          </a:p>
        </p:txBody>
      </p:sp>
      <p:sp>
        <p:nvSpPr>
          <p:cNvPr id="441" name="Google Shape;441;p3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800"/>
              <a:buNone/>
            </a:pPr>
            <a:r>
              <a:t/>
            </a:r>
            <a:endParaRPr sz="2800"/>
          </a:p>
          <a:p>
            <a:pPr indent="0" lvl="0" marL="0" rtl="0" algn="l">
              <a:lnSpc>
                <a:spcPct val="90000"/>
              </a:lnSpc>
              <a:spcBef>
                <a:spcPts val="1400"/>
              </a:spcBef>
              <a:spcAft>
                <a:spcPts val="0"/>
              </a:spcAft>
              <a:buSzPts val="2800"/>
              <a:buNone/>
            </a:pPr>
            <a:r>
              <a:t/>
            </a:r>
            <a:endParaRPr sz="2800"/>
          </a:p>
        </p:txBody>
      </p:sp>
      <p:pic>
        <p:nvPicPr>
          <p:cNvPr descr="Resultado de imagen para pattern recognition" id="442" name="Google Shape;442;p31"/>
          <p:cNvPicPr preferRelativeResize="0"/>
          <p:nvPr/>
        </p:nvPicPr>
        <p:blipFill rotWithShape="1">
          <a:blip r:embed="rId3">
            <a:alphaModFix/>
          </a:blip>
          <a:srcRect b="0" l="0" r="0" t="0"/>
          <a:stretch/>
        </p:blipFill>
        <p:spPr>
          <a:xfrm>
            <a:off x="10524720" y="5636112"/>
            <a:ext cx="444779" cy="444779"/>
          </a:xfrm>
          <a:prstGeom prst="rect">
            <a:avLst/>
          </a:prstGeom>
          <a:noFill/>
          <a:ln>
            <a:noFill/>
          </a:ln>
        </p:spPr>
      </p:pic>
      <p:sp>
        <p:nvSpPr>
          <p:cNvPr id="443" name="Google Shape;443;p31"/>
          <p:cNvSpPr/>
          <p:nvPr/>
        </p:nvSpPr>
        <p:spPr>
          <a:xfrm>
            <a:off x="1097280" y="1968269"/>
            <a:ext cx="10058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A style transfer method takes a content and a style image as inputs to synthesize an image with the look from the former and feel from the latter</a:t>
            </a:r>
            <a:endParaRPr/>
          </a:p>
        </p:txBody>
      </p:sp>
      <p:pic>
        <p:nvPicPr>
          <p:cNvPr id="444" name="Google Shape;444;p31"/>
          <p:cNvPicPr preferRelativeResize="0"/>
          <p:nvPr/>
        </p:nvPicPr>
        <p:blipFill rotWithShape="1">
          <a:blip r:embed="rId4">
            <a:alphaModFix/>
          </a:blip>
          <a:srcRect b="0" l="0" r="0" t="0"/>
          <a:stretch/>
        </p:blipFill>
        <p:spPr>
          <a:xfrm>
            <a:off x="1456267" y="2591649"/>
            <a:ext cx="8183562" cy="33003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2"/>
          <p:cNvSpPr txBox="1"/>
          <p:nvPr>
            <p:ph type="title"/>
          </p:nvPr>
        </p:nvSpPr>
        <p:spPr>
          <a:xfrm>
            <a:off x="807243" y="11002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PE" sz="4000"/>
              <a:t>Style Transfer by Linear Transformation</a:t>
            </a:r>
            <a:endParaRPr sz="4000"/>
          </a:p>
        </p:txBody>
      </p:sp>
      <p:sp>
        <p:nvSpPr>
          <p:cNvPr id="450" name="Google Shape;450;p3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800"/>
              <a:buNone/>
            </a:pPr>
            <a:r>
              <a:t/>
            </a:r>
            <a:endParaRPr sz="2800"/>
          </a:p>
          <a:p>
            <a:pPr indent="0" lvl="0" marL="0" rtl="0" algn="l">
              <a:lnSpc>
                <a:spcPct val="90000"/>
              </a:lnSpc>
              <a:spcBef>
                <a:spcPts val="1400"/>
              </a:spcBef>
              <a:spcAft>
                <a:spcPts val="0"/>
              </a:spcAft>
              <a:buSzPts val="2800"/>
              <a:buNone/>
            </a:pPr>
            <a:r>
              <a:t/>
            </a:r>
            <a:endParaRPr sz="2800"/>
          </a:p>
        </p:txBody>
      </p:sp>
      <p:pic>
        <p:nvPicPr>
          <p:cNvPr descr="Resultado de imagen para pattern recognition" id="451" name="Google Shape;451;p32"/>
          <p:cNvPicPr preferRelativeResize="0"/>
          <p:nvPr/>
        </p:nvPicPr>
        <p:blipFill rotWithShape="1">
          <a:blip r:embed="rId3">
            <a:alphaModFix/>
          </a:blip>
          <a:srcRect b="0" l="0" r="0" t="0"/>
          <a:stretch/>
        </p:blipFill>
        <p:spPr>
          <a:xfrm>
            <a:off x="10524720" y="5636112"/>
            <a:ext cx="444779" cy="444779"/>
          </a:xfrm>
          <a:prstGeom prst="rect">
            <a:avLst/>
          </a:prstGeom>
          <a:noFill/>
          <a:ln>
            <a:noFill/>
          </a:ln>
        </p:spPr>
      </p:pic>
      <p:pic>
        <p:nvPicPr>
          <p:cNvPr id="452" name="Google Shape;452;p32"/>
          <p:cNvPicPr preferRelativeResize="0"/>
          <p:nvPr/>
        </p:nvPicPr>
        <p:blipFill rotWithShape="1">
          <a:blip r:embed="rId4">
            <a:alphaModFix/>
          </a:blip>
          <a:srcRect b="0" l="0" r="0" t="0"/>
          <a:stretch/>
        </p:blipFill>
        <p:spPr>
          <a:xfrm>
            <a:off x="2437605" y="2131865"/>
            <a:ext cx="6797675" cy="32140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3"/>
          <p:cNvSpPr txBox="1"/>
          <p:nvPr>
            <p:ph type="title"/>
          </p:nvPr>
        </p:nvSpPr>
        <p:spPr>
          <a:xfrm>
            <a:off x="807243" y="11002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PE" sz="4000"/>
              <a:t>. Objectives for Arbitrary Style Transfer</a:t>
            </a:r>
            <a:endParaRPr sz="4000"/>
          </a:p>
        </p:txBody>
      </p:sp>
      <p:sp>
        <p:nvSpPr>
          <p:cNvPr id="458" name="Google Shape;458;p3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800"/>
              <a:buNone/>
            </a:pPr>
            <a:r>
              <a:t/>
            </a:r>
            <a:endParaRPr sz="2800"/>
          </a:p>
          <a:p>
            <a:pPr indent="0" lvl="0" marL="0" rtl="0" algn="l">
              <a:lnSpc>
                <a:spcPct val="90000"/>
              </a:lnSpc>
              <a:spcBef>
                <a:spcPts val="1400"/>
              </a:spcBef>
              <a:spcAft>
                <a:spcPts val="0"/>
              </a:spcAft>
              <a:buSzPts val="2800"/>
              <a:buNone/>
            </a:pPr>
            <a:r>
              <a:t/>
            </a:r>
            <a:endParaRPr sz="2800"/>
          </a:p>
        </p:txBody>
      </p:sp>
      <p:pic>
        <p:nvPicPr>
          <p:cNvPr descr="Resultado de imagen para pattern recognition" id="459" name="Google Shape;459;p33"/>
          <p:cNvPicPr preferRelativeResize="0"/>
          <p:nvPr/>
        </p:nvPicPr>
        <p:blipFill rotWithShape="1">
          <a:blip r:embed="rId3">
            <a:alphaModFix/>
          </a:blip>
          <a:srcRect b="0" l="0" r="0" t="0"/>
          <a:stretch/>
        </p:blipFill>
        <p:spPr>
          <a:xfrm>
            <a:off x="10524720" y="5636112"/>
            <a:ext cx="444779" cy="444779"/>
          </a:xfrm>
          <a:prstGeom prst="rect">
            <a:avLst/>
          </a:prstGeom>
          <a:noFill/>
          <a:ln>
            <a:noFill/>
          </a:ln>
        </p:spPr>
      </p:pic>
      <p:pic>
        <p:nvPicPr>
          <p:cNvPr id="460" name="Google Shape;460;p33"/>
          <p:cNvPicPr preferRelativeResize="0"/>
          <p:nvPr/>
        </p:nvPicPr>
        <p:blipFill rotWithShape="1">
          <a:blip r:embed="rId4">
            <a:alphaModFix/>
          </a:blip>
          <a:srcRect b="0" l="0" r="0" t="0"/>
          <a:stretch/>
        </p:blipFill>
        <p:spPr>
          <a:xfrm>
            <a:off x="965525" y="2722870"/>
            <a:ext cx="4800600" cy="771525"/>
          </a:xfrm>
          <a:prstGeom prst="rect">
            <a:avLst/>
          </a:prstGeom>
          <a:noFill/>
          <a:ln>
            <a:noFill/>
          </a:ln>
        </p:spPr>
      </p:pic>
      <p:sp>
        <p:nvSpPr>
          <p:cNvPr id="461" name="Google Shape;461;p33"/>
          <p:cNvSpPr/>
          <p:nvPr/>
        </p:nvSpPr>
        <p:spPr>
          <a:xfrm>
            <a:off x="1007532" y="1959020"/>
            <a:ext cx="95171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The objective of learning the style transformation is equivalent to minimizing the difference of centered covariance between</a:t>
            </a:r>
            <a:endParaRPr/>
          </a:p>
        </p:txBody>
      </p:sp>
      <p:pic>
        <p:nvPicPr>
          <p:cNvPr id="462" name="Google Shape;462;p33"/>
          <p:cNvPicPr preferRelativeResize="0"/>
          <p:nvPr/>
        </p:nvPicPr>
        <p:blipFill rotWithShape="1">
          <a:blip r:embed="rId5">
            <a:alphaModFix/>
          </a:blip>
          <a:srcRect b="0" l="0" r="0" t="0"/>
          <a:stretch/>
        </p:blipFill>
        <p:spPr>
          <a:xfrm>
            <a:off x="3874031" y="2279006"/>
            <a:ext cx="954422" cy="300944"/>
          </a:xfrm>
          <a:prstGeom prst="rect">
            <a:avLst/>
          </a:prstGeom>
          <a:noFill/>
          <a:ln>
            <a:noFill/>
          </a:ln>
        </p:spPr>
      </p:pic>
      <p:pic>
        <p:nvPicPr>
          <p:cNvPr id="463" name="Google Shape;463;p33"/>
          <p:cNvPicPr preferRelativeResize="0"/>
          <p:nvPr/>
        </p:nvPicPr>
        <p:blipFill rotWithShape="1">
          <a:blip r:embed="rId6">
            <a:alphaModFix/>
          </a:blip>
          <a:srcRect b="0" l="0" r="0" t="0"/>
          <a:stretch/>
        </p:blipFill>
        <p:spPr>
          <a:xfrm>
            <a:off x="1244599" y="3869791"/>
            <a:ext cx="3943350" cy="381000"/>
          </a:xfrm>
          <a:prstGeom prst="rect">
            <a:avLst/>
          </a:prstGeom>
          <a:noFill/>
          <a:ln>
            <a:noFill/>
          </a:ln>
        </p:spPr>
      </p:pic>
      <p:pic>
        <p:nvPicPr>
          <p:cNvPr id="464" name="Google Shape;464;p33"/>
          <p:cNvPicPr preferRelativeResize="0"/>
          <p:nvPr/>
        </p:nvPicPr>
        <p:blipFill rotWithShape="1">
          <a:blip r:embed="rId7">
            <a:alphaModFix/>
          </a:blip>
          <a:srcRect b="0" l="0" r="0" t="0"/>
          <a:stretch/>
        </p:blipFill>
        <p:spPr>
          <a:xfrm>
            <a:off x="1007532" y="3449800"/>
            <a:ext cx="6896100" cy="228600"/>
          </a:xfrm>
          <a:prstGeom prst="rect">
            <a:avLst/>
          </a:prstGeom>
          <a:noFill/>
          <a:ln>
            <a:noFill/>
          </a:ln>
        </p:spPr>
      </p:pic>
      <p:pic>
        <p:nvPicPr>
          <p:cNvPr id="465" name="Google Shape;465;p33"/>
          <p:cNvPicPr preferRelativeResize="0"/>
          <p:nvPr/>
        </p:nvPicPr>
        <p:blipFill rotWithShape="1">
          <a:blip r:embed="rId8">
            <a:alphaModFix/>
          </a:blip>
          <a:srcRect b="0" l="0" r="0" t="0"/>
          <a:stretch/>
        </p:blipFill>
        <p:spPr>
          <a:xfrm>
            <a:off x="965525" y="4413378"/>
            <a:ext cx="3981450" cy="1514475"/>
          </a:xfrm>
          <a:prstGeom prst="rect">
            <a:avLst/>
          </a:prstGeom>
          <a:noFill/>
          <a:ln>
            <a:noFill/>
          </a:ln>
        </p:spPr>
      </p:pic>
      <p:sp>
        <p:nvSpPr>
          <p:cNvPr id="466" name="Google Shape;466;p33"/>
          <p:cNvSpPr/>
          <p:nvPr/>
        </p:nvSpPr>
        <p:spPr>
          <a:xfrm>
            <a:off x="5287439" y="5183793"/>
            <a:ext cx="956733" cy="319045"/>
          </a:xfrm>
          <a:prstGeom prst="rightArrow">
            <a:avLst>
              <a:gd fmla="val 50000" name="adj1"/>
              <a:gd fmla="val 50000" name="adj2"/>
            </a:avLst>
          </a:prstGeom>
          <a:solidFill>
            <a:schemeClr val="accent1"/>
          </a:solidFill>
          <a:ln cap="flat" cmpd="sng" w="15875">
            <a:solidFill>
              <a:srgbClr val="6F94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7" name="Google Shape;467;p33"/>
          <p:cNvPicPr preferRelativeResize="0"/>
          <p:nvPr/>
        </p:nvPicPr>
        <p:blipFill rotWithShape="1">
          <a:blip r:embed="rId9">
            <a:alphaModFix/>
          </a:blip>
          <a:srcRect b="0" l="0" r="0" t="0"/>
          <a:stretch/>
        </p:blipFill>
        <p:spPr>
          <a:xfrm>
            <a:off x="6483036" y="4961965"/>
            <a:ext cx="3940083" cy="6243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4"/>
          <p:cNvSpPr txBox="1"/>
          <p:nvPr>
            <p:ph type="title"/>
          </p:nvPr>
        </p:nvSpPr>
        <p:spPr>
          <a:xfrm>
            <a:off x="807243" y="11002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PE" sz="4000"/>
              <a:t>Model for learning transformation</a:t>
            </a:r>
            <a:endParaRPr sz="4000"/>
          </a:p>
        </p:txBody>
      </p:sp>
      <p:sp>
        <p:nvSpPr>
          <p:cNvPr id="473" name="Google Shape;473;p3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800"/>
              <a:buNone/>
            </a:pPr>
            <a:r>
              <a:t/>
            </a:r>
            <a:endParaRPr sz="2800"/>
          </a:p>
          <a:p>
            <a:pPr indent="0" lvl="0" marL="0" rtl="0" algn="l">
              <a:lnSpc>
                <a:spcPct val="90000"/>
              </a:lnSpc>
              <a:spcBef>
                <a:spcPts val="1400"/>
              </a:spcBef>
              <a:spcAft>
                <a:spcPts val="0"/>
              </a:spcAft>
              <a:buSzPts val="2800"/>
              <a:buNone/>
            </a:pPr>
            <a:r>
              <a:t/>
            </a:r>
            <a:endParaRPr sz="2800"/>
          </a:p>
        </p:txBody>
      </p:sp>
      <p:pic>
        <p:nvPicPr>
          <p:cNvPr descr="Resultado de imagen para pattern recognition" id="474" name="Google Shape;474;p34"/>
          <p:cNvPicPr preferRelativeResize="0"/>
          <p:nvPr/>
        </p:nvPicPr>
        <p:blipFill rotWithShape="1">
          <a:blip r:embed="rId3">
            <a:alphaModFix/>
          </a:blip>
          <a:srcRect b="0" l="0" r="0" t="0"/>
          <a:stretch/>
        </p:blipFill>
        <p:spPr>
          <a:xfrm>
            <a:off x="10524720" y="5636112"/>
            <a:ext cx="444779" cy="444779"/>
          </a:xfrm>
          <a:prstGeom prst="rect">
            <a:avLst/>
          </a:prstGeom>
          <a:noFill/>
          <a:ln>
            <a:noFill/>
          </a:ln>
        </p:spPr>
      </p:pic>
      <p:pic>
        <p:nvPicPr>
          <p:cNvPr id="475" name="Google Shape;475;p34"/>
          <p:cNvPicPr preferRelativeResize="0"/>
          <p:nvPr/>
        </p:nvPicPr>
        <p:blipFill rotWithShape="1">
          <a:blip r:embed="rId4">
            <a:alphaModFix/>
          </a:blip>
          <a:srcRect b="0" l="0" r="0" t="0"/>
          <a:stretch/>
        </p:blipFill>
        <p:spPr>
          <a:xfrm>
            <a:off x="926570" y="1948369"/>
            <a:ext cx="4733925" cy="1028700"/>
          </a:xfrm>
          <a:prstGeom prst="rect">
            <a:avLst/>
          </a:prstGeom>
          <a:noFill/>
          <a:ln>
            <a:noFill/>
          </a:ln>
        </p:spPr>
      </p:pic>
      <p:pic>
        <p:nvPicPr>
          <p:cNvPr id="476" name="Google Shape;476;p34"/>
          <p:cNvPicPr preferRelativeResize="0"/>
          <p:nvPr/>
        </p:nvPicPr>
        <p:blipFill rotWithShape="1">
          <a:blip r:embed="rId5">
            <a:alphaModFix/>
          </a:blip>
          <a:srcRect b="0" l="0" r="0" t="0"/>
          <a:stretch/>
        </p:blipFill>
        <p:spPr>
          <a:xfrm>
            <a:off x="625474" y="3682967"/>
            <a:ext cx="4638675" cy="685800"/>
          </a:xfrm>
          <a:prstGeom prst="rect">
            <a:avLst/>
          </a:prstGeom>
          <a:noFill/>
          <a:ln>
            <a:noFill/>
          </a:ln>
        </p:spPr>
      </p:pic>
      <p:pic>
        <p:nvPicPr>
          <p:cNvPr id="477" name="Google Shape;477;p34"/>
          <p:cNvPicPr preferRelativeResize="0"/>
          <p:nvPr/>
        </p:nvPicPr>
        <p:blipFill rotWithShape="1">
          <a:blip r:embed="rId6">
            <a:alphaModFix/>
          </a:blip>
          <a:srcRect b="0" l="0" r="0" t="0"/>
          <a:stretch/>
        </p:blipFill>
        <p:spPr>
          <a:xfrm>
            <a:off x="926570" y="4341880"/>
            <a:ext cx="7010400" cy="1123950"/>
          </a:xfrm>
          <a:prstGeom prst="rect">
            <a:avLst/>
          </a:prstGeom>
          <a:noFill/>
          <a:ln>
            <a:noFill/>
          </a:ln>
        </p:spPr>
      </p:pic>
      <p:sp>
        <p:nvSpPr>
          <p:cNvPr id="478" name="Google Shape;478;p34"/>
          <p:cNvSpPr/>
          <p:nvPr/>
        </p:nvSpPr>
        <p:spPr>
          <a:xfrm>
            <a:off x="1006923" y="3237432"/>
            <a:ext cx="50134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Affinity preserving for linear transformation models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35"/>
          <p:cNvSpPr txBox="1"/>
          <p:nvPr>
            <p:ph type="title"/>
          </p:nvPr>
        </p:nvSpPr>
        <p:spPr>
          <a:xfrm>
            <a:off x="807243" y="11002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PE" sz="4000"/>
              <a:t>Loss module</a:t>
            </a:r>
            <a:endParaRPr sz="4000"/>
          </a:p>
        </p:txBody>
      </p:sp>
      <p:sp>
        <p:nvSpPr>
          <p:cNvPr id="484" name="Google Shape;484;p3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800"/>
              <a:buNone/>
            </a:pPr>
            <a:r>
              <a:t/>
            </a:r>
            <a:endParaRPr sz="2800"/>
          </a:p>
          <a:p>
            <a:pPr indent="0" lvl="0" marL="0" rtl="0" algn="l">
              <a:lnSpc>
                <a:spcPct val="90000"/>
              </a:lnSpc>
              <a:spcBef>
                <a:spcPts val="1400"/>
              </a:spcBef>
              <a:spcAft>
                <a:spcPts val="0"/>
              </a:spcAft>
              <a:buSzPts val="2800"/>
              <a:buNone/>
            </a:pPr>
            <a:r>
              <a:t/>
            </a:r>
            <a:endParaRPr sz="2800"/>
          </a:p>
        </p:txBody>
      </p:sp>
      <p:pic>
        <p:nvPicPr>
          <p:cNvPr descr="Resultado de imagen para pattern recognition" id="485" name="Google Shape;485;p35"/>
          <p:cNvPicPr preferRelativeResize="0"/>
          <p:nvPr/>
        </p:nvPicPr>
        <p:blipFill rotWithShape="1">
          <a:blip r:embed="rId3">
            <a:alphaModFix/>
          </a:blip>
          <a:srcRect b="0" l="0" r="0" t="0"/>
          <a:stretch/>
        </p:blipFill>
        <p:spPr>
          <a:xfrm>
            <a:off x="10524720" y="5636112"/>
            <a:ext cx="444779" cy="444779"/>
          </a:xfrm>
          <a:prstGeom prst="rect">
            <a:avLst/>
          </a:prstGeom>
          <a:noFill/>
          <a:ln>
            <a:noFill/>
          </a:ln>
        </p:spPr>
      </p:pic>
      <p:pic>
        <p:nvPicPr>
          <p:cNvPr id="486" name="Google Shape;486;p35"/>
          <p:cNvPicPr preferRelativeResize="0"/>
          <p:nvPr/>
        </p:nvPicPr>
        <p:blipFill rotWithShape="1">
          <a:blip r:embed="rId4">
            <a:alphaModFix/>
          </a:blip>
          <a:srcRect b="0" l="0" r="0" t="0"/>
          <a:stretch/>
        </p:blipFill>
        <p:spPr>
          <a:xfrm>
            <a:off x="1197505" y="2015902"/>
            <a:ext cx="4019550" cy="685800"/>
          </a:xfrm>
          <a:prstGeom prst="rect">
            <a:avLst/>
          </a:prstGeom>
          <a:noFill/>
          <a:ln>
            <a:noFill/>
          </a:ln>
        </p:spPr>
      </p:pic>
      <p:sp>
        <p:nvSpPr>
          <p:cNvPr id="487" name="Google Shape;487;p35"/>
          <p:cNvSpPr txBox="1"/>
          <p:nvPr/>
        </p:nvSpPr>
        <p:spPr>
          <a:xfrm>
            <a:off x="1197505" y="3098800"/>
            <a:ext cx="59520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The final loss is a weighted sum of content loss ans style loss: </a:t>
            </a:r>
            <a:endParaRPr sz="1800">
              <a:solidFill>
                <a:schemeClr val="dk1"/>
              </a:solidFill>
              <a:latin typeface="Calibri"/>
              <a:ea typeface="Calibri"/>
              <a:cs typeface="Calibri"/>
              <a:sym typeface="Calibri"/>
            </a:endParaRPr>
          </a:p>
        </p:txBody>
      </p:sp>
      <p:pic>
        <p:nvPicPr>
          <p:cNvPr id="488" name="Google Shape;488;p35"/>
          <p:cNvPicPr preferRelativeResize="0"/>
          <p:nvPr/>
        </p:nvPicPr>
        <p:blipFill rotWithShape="1">
          <a:blip r:embed="rId5">
            <a:alphaModFix/>
          </a:blip>
          <a:srcRect b="0" l="0" r="0" t="0"/>
          <a:stretch/>
        </p:blipFill>
        <p:spPr>
          <a:xfrm>
            <a:off x="1663170" y="3716008"/>
            <a:ext cx="3255811" cy="4775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Reference </a:t>
            </a:r>
            <a:endParaRPr/>
          </a:p>
        </p:txBody>
      </p:sp>
      <p:sp>
        <p:nvSpPr>
          <p:cNvPr id="494" name="Google Shape;494;p3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PE">
                <a:solidFill>
                  <a:srgbClr val="595959"/>
                </a:solidFill>
                <a:latin typeface="Arial"/>
                <a:ea typeface="Arial"/>
                <a:cs typeface="Arial"/>
                <a:sym typeface="Arial"/>
              </a:rPr>
              <a:t>MATHREMATICAS FOR MACHINE LEARNING. Marc P. Deisenroth.</a:t>
            </a:r>
            <a:endParaRPr/>
          </a:p>
          <a:p>
            <a:pPr indent="-127000" lvl="0" marL="91440" rtl="0" algn="l">
              <a:lnSpc>
                <a:spcPct val="90000"/>
              </a:lnSpc>
              <a:spcBef>
                <a:spcPts val="1400"/>
              </a:spcBef>
              <a:spcAft>
                <a:spcPts val="0"/>
              </a:spcAft>
              <a:buSzPts val="2000"/>
              <a:buChar char=" "/>
            </a:pPr>
            <a:r>
              <a:rPr lang="es-PE" u="sng">
                <a:solidFill>
                  <a:schemeClr val="dk1"/>
                </a:solidFill>
                <a:latin typeface="Arial"/>
                <a:ea typeface="Arial"/>
                <a:cs typeface="Arial"/>
                <a:sym typeface="Arial"/>
                <a:hlinkClick r:id="rId3"/>
              </a:rPr>
              <a:t>https://hadrienj.github.io/posts/Deep-Learning-Book-Series-2.8-Singular-Value-Decomposition/</a:t>
            </a:r>
            <a:endParaRPr>
              <a:solidFill>
                <a:schemeClr val="dk1"/>
              </a:solidFill>
              <a:latin typeface="Arial"/>
              <a:ea typeface="Arial"/>
              <a:cs typeface="Arial"/>
              <a:sym typeface="Arial"/>
            </a:endParaRPr>
          </a:p>
          <a:p>
            <a:pPr indent="-127000" lvl="0" marL="91440" rtl="0" algn="l">
              <a:lnSpc>
                <a:spcPct val="90000"/>
              </a:lnSpc>
              <a:spcBef>
                <a:spcPts val="1400"/>
              </a:spcBef>
              <a:spcAft>
                <a:spcPts val="0"/>
              </a:spcAft>
              <a:buSzPts val="2000"/>
              <a:buChar char=" "/>
            </a:pPr>
            <a:r>
              <a:rPr lang="es-PE">
                <a:solidFill>
                  <a:srgbClr val="595959"/>
                </a:solidFill>
                <a:latin typeface="Arial"/>
                <a:ea typeface="Arial"/>
                <a:cs typeface="Arial"/>
                <a:sym typeface="Arial"/>
              </a:rPr>
              <a:t>Generalized Principal Component. Renè Vidal, Yi Ma</a:t>
            </a:r>
            <a:endParaRPr>
              <a:solidFill>
                <a:srgbClr val="595959"/>
              </a:solidFill>
              <a:latin typeface="Arial"/>
              <a:ea typeface="Arial"/>
              <a:cs typeface="Arial"/>
              <a:sym typeface="Arial"/>
            </a:endParaRPr>
          </a:p>
          <a:p>
            <a:pPr indent="-127000" lvl="0" marL="91440" rtl="0" algn="l">
              <a:lnSpc>
                <a:spcPct val="90000"/>
              </a:lnSpc>
              <a:spcBef>
                <a:spcPts val="1400"/>
              </a:spcBef>
              <a:spcAft>
                <a:spcPts val="0"/>
              </a:spcAft>
              <a:buSzPts val="2000"/>
              <a:buChar char=" "/>
            </a:pPr>
            <a:r>
              <a:rPr lang="es-PE">
                <a:solidFill>
                  <a:srgbClr val="595959"/>
                </a:solidFill>
                <a:latin typeface="Arial"/>
                <a:ea typeface="Arial"/>
                <a:cs typeface="Arial"/>
                <a:sym typeface="Arial"/>
              </a:rPr>
              <a:t>2012. Robust and practical face recognition via structured sparsity. In: Computer Vision–ECCV 2012. Springer, pp.</a:t>
            </a:r>
            <a:endParaRPr/>
          </a:p>
          <a:p>
            <a:pPr indent="-127000" lvl="0" marL="91440" rtl="0" algn="l">
              <a:lnSpc>
                <a:spcPct val="90000"/>
              </a:lnSpc>
              <a:spcBef>
                <a:spcPts val="1400"/>
              </a:spcBef>
              <a:spcAft>
                <a:spcPts val="0"/>
              </a:spcAft>
              <a:buSzPts val="2000"/>
              <a:buChar char=" "/>
            </a:pPr>
            <a:r>
              <a:rPr lang="es-PE">
                <a:solidFill>
                  <a:srgbClr val="595959"/>
                </a:solidFill>
                <a:latin typeface="Arial"/>
                <a:ea typeface="Arial"/>
                <a:cs typeface="Arial"/>
                <a:sym typeface="Arial"/>
              </a:rPr>
              <a:t>Bishop, C.M., 2006. Pattern Recognition and Machine Learning. Springer.</a:t>
            </a:r>
            <a:endParaRPr/>
          </a:p>
          <a:p>
            <a:pPr indent="-127000" lvl="0" marL="91440" rtl="0" algn="l">
              <a:lnSpc>
                <a:spcPct val="90000"/>
              </a:lnSpc>
              <a:spcBef>
                <a:spcPts val="1400"/>
              </a:spcBef>
              <a:spcAft>
                <a:spcPts val="0"/>
              </a:spcAft>
              <a:buSzPts val="2000"/>
              <a:buChar char=" "/>
            </a:pPr>
            <a:r>
              <a:rPr lang="es-PE"/>
              <a:t>Bayesian robust principal component analysis with structured sparse component. Ningning Han</a:t>
            </a:r>
            <a:endParaRPr/>
          </a:p>
          <a:p>
            <a:pPr indent="0" lvl="0" marL="91440" rtl="0" algn="l">
              <a:lnSpc>
                <a:spcPct val="90000"/>
              </a:lnSpc>
              <a:spcBef>
                <a:spcPts val="1400"/>
              </a:spcBef>
              <a:spcAft>
                <a:spcPts val="0"/>
              </a:spcAft>
              <a:buSzPts val="2000"/>
              <a:buNone/>
            </a:pPr>
            <a:r>
              <a:t/>
            </a:r>
            <a:endParaRPr>
              <a:solidFill>
                <a:srgbClr val="595959"/>
              </a:solidFill>
              <a:latin typeface="Arial"/>
              <a:ea typeface="Arial"/>
              <a:cs typeface="Arial"/>
              <a:sym typeface="Arial"/>
            </a:endParaRPr>
          </a:p>
          <a:p>
            <a:pPr indent="0" lvl="0" marL="91440" rtl="0" algn="l">
              <a:lnSpc>
                <a:spcPct val="90000"/>
              </a:lnSpc>
              <a:spcBef>
                <a:spcPts val="1400"/>
              </a:spcBef>
              <a:spcAft>
                <a:spcPts val="0"/>
              </a:spcAft>
              <a:buSzPts val="2900"/>
              <a:buNone/>
            </a:pPr>
            <a:r>
              <a:t/>
            </a:r>
            <a:endParaRPr sz="2900">
              <a:solidFill>
                <a:srgbClr val="595959"/>
              </a:solidFill>
              <a:latin typeface="Arial"/>
              <a:ea typeface="Arial"/>
              <a:cs typeface="Arial"/>
              <a:sym typeface="Arial"/>
            </a:endParaRPr>
          </a:p>
          <a:p>
            <a:pPr indent="0" lvl="0" marL="0" rtl="0" algn="l">
              <a:lnSpc>
                <a:spcPct val="90000"/>
              </a:lnSpc>
              <a:spcBef>
                <a:spcPts val="1400"/>
              </a:spcBef>
              <a:spcAft>
                <a:spcPts val="0"/>
              </a:spcAft>
              <a:buSzPts val="2500"/>
              <a:buNone/>
            </a:pPr>
            <a:r>
              <a:t/>
            </a:r>
            <a:endParaRPr sz="2500"/>
          </a:p>
        </p:txBody>
      </p:sp>
      <p:pic>
        <p:nvPicPr>
          <p:cNvPr descr="Resultado de imagen para pattern recognition" id="495" name="Google Shape;495;p36"/>
          <p:cNvPicPr preferRelativeResize="0"/>
          <p:nvPr/>
        </p:nvPicPr>
        <p:blipFill rotWithShape="1">
          <a:blip r:embed="rId4">
            <a:alphaModFix/>
          </a:blip>
          <a:srcRect b="0" l="0" r="0" t="0"/>
          <a:stretch/>
        </p:blipFill>
        <p:spPr>
          <a:xfrm>
            <a:off x="9747115" y="5639705"/>
            <a:ext cx="596796" cy="5967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24" name="Google Shape;124;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25" name="Google Shape;125;p4"/>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pic>
        <p:nvPicPr>
          <p:cNvPr id="126" name="Google Shape;126;p4"/>
          <p:cNvPicPr preferRelativeResize="0"/>
          <p:nvPr/>
        </p:nvPicPr>
        <p:blipFill rotWithShape="1">
          <a:blip r:embed="rId4">
            <a:alphaModFix/>
          </a:blip>
          <a:srcRect b="0" l="0" r="0" t="0"/>
          <a:stretch/>
        </p:blipFill>
        <p:spPr>
          <a:xfrm>
            <a:off x="6603098" y="2315291"/>
            <a:ext cx="3304060" cy="1449400"/>
          </a:xfrm>
          <a:prstGeom prst="rect">
            <a:avLst/>
          </a:prstGeom>
          <a:noFill/>
          <a:ln>
            <a:noFill/>
          </a:ln>
        </p:spPr>
      </p:pic>
      <p:pic>
        <p:nvPicPr>
          <p:cNvPr id="127" name="Google Shape;127;p4"/>
          <p:cNvPicPr preferRelativeResize="0"/>
          <p:nvPr/>
        </p:nvPicPr>
        <p:blipFill rotWithShape="1">
          <a:blip r:embed="rId5">
            <a:alphaModFix/>
          </a:blip>
          <a:srcRect b="0" l="0" r="0" t="0"/>
          <a:stretch/>
        </p:blipFill>
        <p:spPr>
          <a:xfrm>
            <a:off x="6567065" y="3924038"/>
            <a:ext cx="3701401" cy="1362285"/>
          </a:xfrm>
          <a:prstGeom prst="rect">
            <a:avLst/>
          </a:prstGeom>
          <a:noFill/>
          <a:ln>
            <a:noFill/>
          </a:ln>
        </p:spPr>
      </p:pic>
      <p:sp>
        <p:nvSpPr>
          <p:cNvPr id="128" name="Google Shape;128;p4"/>
          <p:cNvSpPr txBox="1"/>
          <p:nvPr/>
        </p:nvSpPr>
        <p:spPr>
          <a:xfrm>
            <a:off x="1097280" y="1845734"/>
            <a:ext cx="26454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1800" u="none" cap="none" strike="noStrike">
                <a:solidFill>
                  <a:schemeClr val="dk1"/>
                </a:solidFill>
                <a:latin typeface="Calibri"/>
                <a:ea typeface="Calibri"/>
                <a:cs typeface="Calibri"/>
                <a:sym typeface="Calibri"/>
              </a:rPr>
              <a:t>With following properties:</a:t>
            </a:r>
            <a:endParaRPr sz="1800">
              <a:solidFill>
                <a:schemeClr val="dk1"/>
              </a:solidFill>
              <a:latin typeface="Calibri"/>
              <a:ea typeface="Calibri"/>
              <a:cs typeface="Calibri"/>
              <a:sym typeface="Calibri"/>
            </a:endParaRPr>
          </a:p>
        </p:txBody>
      </p:sp>
      <p:pic>
        <p:nvPicPr>
          <p:cNvPr id="129" name="Google Shape;129;p4"/>
          <p:cNvPicPr preferRelativeResize="0"/>
          <p:nvPr/>
        </p:nvPicPr>
        <p:blipFill rotWithShape="1">
          <a:blip r:embed="rId6">
            <a:alphaModFix/>
          </a:blip>
          <a:srcRect b="0" l="0" r="0" t="0"/>
          <a:stretch/>
        </p:blipFill>
        <p:spPr>
          <a:xfrm>
            <a:off x="907964" y="2435661"/>
            <a:ext cx="4972050" cy="225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35" name="Google Shape;135;p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36" name="Google Shape;136;p5"/>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pic>
        <p:nvPicPr>
          <p:cNvPr id="137" name="Google Shape;137;p5"/>
          <p:cNvPicPr preferRelativeResize="0"/>
          <p:nvPr/>
        </p:nvPicPr>
        <p:blipFill rotWithShape="1">
          <a:blip r:embed="rId4">
            <a:alphaModFix/>
          </a:blip>
          <a:srcRect b="0" l="0" r="0" t="0"/>
          <a:stretch/>
        </p:blipFill>
        <p:spPr>
          <a:xfrm>
            <a:off x="5589502" y="2170010"/>
            <a:ext cx="4574446" cy="3925317"/>
          </a:xfrm>
          <a:prstGeom prst="rect">
            <a:avLst/>
          </a:prstGeom>
          <a:noFill/>
          <a:ln>
            <a:noFill/>
          </a:ln>
        </p:spPr>
      </p:pic>
      <p:pic>
        <p:nvPicPr>
          <p:cNvPr id="138" name="Google Shape;138;p5"/>
          <p:cNvPicPr preferRelativeResize="0"/>
          <p:nvPr/>
        </p:nvPicPr>
        <p:blipFill rotWithShape="1">
          <a:blip r:embed="rId5">
            <a:alphaModFix/>
          </a:blip>
          <a:srcRect b="0" l="0" r="0" t="0"/>
          <a:stretch/>
        </p:blipFill>
        <p:spPr>
          <a:xfrm>
            <a:off x="1311464" y="3331172"/>
            <a:ext cx="4391025" cy="1504950"/>
          </a:xfrm>
          <a:prstGeom prst="rect">
            <a:avLst/>
          </a:prstGeom>
          <a:noFill/>
          <a:ln>
            <a:noFill/>
          </a:ln>
        </p:spPr>
      </p:pic>
      <p:sp>
        <p:nvSpPr>
          <p:cNvPr id="139" name="Google Shape;139;p5"/>
          <p:cNvSpPr/>
          <p:nvPr/>
        </p:nvSpPr>
        <p:spPr>
          <a:xfrm>
            <a:off x="1198477" y="1928868"/>
            <a:ext cx="58400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800">
                <a:solidFill>
                  <a:srgbClr val="222222"/>
                </a:solidFill>
                <a:latin typeface="Avenir"/>
                <a:ea typeface="Avenir"/>
                <a:cs typeface="Avenir"/>
                <a:sym typeface="Avenir"/>
              </a:rPr>
              <a:t>Every matrix can be seen as a linear transformation</a:t>
            </a:r>
            <a:endParaRPr b="1" i="0" sz="1800">
              <a:solidFill>
                <a:srgbClr val="222222"/>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45" name="Google Shape;145;p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46" name="Google Shape;146;p6"/>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sp>
        <p:nvSpPr>
          <p:cNvPr id="147" name="Google Shape;147;p6"/>
          <p:cNvSpPr/>
          <p:nvPr/>
        </p:nvSpPr>
        <p:spPr>
          <a:xfrm>
            <a:off x="1097280" y="1909805"/>
            <a:ext cx="28520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PE" sz="1800">
                <a:solidFill>
                  <a:schemeClr val="dk1"/>
                </a:solidFill>
                <a:latin typeface="Arial"/>
                <a:ea typeface="Arial"/>
                <a:cs typeface="Arial"/>
                <a:sym typeface="Arial"/>
              </a:rPr>
              <a:t>Construction of the SVD</a:t>
            </a:r>
            <a:endParaRPr sz="1800">
              <a:solidFill>
                <a:schemeClr val="dk1"/>
              </a:solidFill>
              <a:latin typeface="Calibri"/>
              <a:ea typeface="Calibri"/>
              <a:cs typeface="Calibri"/>
              <a:sym typeface="Calibri"/>
            </a:endParaRPr>
          </a:p>
        </p:txBody>
      </p:sp>
      <p:sp>
        <p:nvSpPr>
          <p:cNvPr id="148" name="Google Shape;148;p6"/>
          <p:cNvSpPr/>
          <p:nvPr/>
        </p:nvSpPr>
        <p:spPr>
          <a:xfrm>
            <a:off x="1097280" y="2343208"/>
            <a:ext cx="10058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Arial"/>
                <a:ea typeface="Arial"/>
                <a:cs typeface="Arial"/>
                <a:sym typeface="Arial"/>
              </a:rPr>
              <a:t>Let us begin with constructing the right-singular vectors. The spectral theorem tells us that symmetric matrix possesses an ONB of eigenvectors(</a:t>
            </a:r>
            <a:r>
              <a:rPr lang="es-PE" sz="1800">
                <a:solidFill>
                  <a:schemeClr val="dk1"/>
                </a:solidFill>
                <a:latin typeface="Calibri"/>
                <a:ea typeface="Calibri"/>
                <a:cs typeface="Calibri"/>
                <a:sym typeface="Calibri"/>
              </a:rPr>
              <a:t>diagonalize</a:t>
            </a:r>
            <a:r>
              <a:rPr lang="es-PE" sz="1800">
                <a:solidFill>
                  <a:schemeClr val="dk1"/>
                </a:solidFill>
                <a:latin typeface="Arial"/>
                <a:ea typeface="Arial"/>
                <a:cs typeface="Arial"/>
                <a:sym typeface="Arial"/>
              </a:rPr>
              <a:t>) . Thus, we can always diagonalize          and obtain:</a:t>
            </a:r>
            <a:endParaRPr sz="1800">
              <a:solidFill>
                <a:schemeClr val="dk1"/>
              </a:solidFill>
              <a:latin typeface="Calibri"/>
              <a:ea typeface="Calibri"/>
              <a:cs typeface="Calibri"/>
              <a:sym typeface="Calibri"/>
            </a:endParaRPr>
          </a:p>
        </p:txBody>
      </p:sp>
      <p:pic>
        <p:nvPicPr>
          <p:cNvPr id="149" name="Google Shape;149;p6"/>
          <p:cNvPicPr preferRelativeResize="0"/>
          <p:nvPr/>
        </p:nvPicPr>
        <p:blipFill rotWithShape="1">
          <a:blip r:embed="rId4">
            <a:alphaModFix/>
          </a:blip>
          <a:srcRect b="0" l="2646" r="0" t="0"/>
          <a:stretch/>
        </p:blipFill>
        <p:spPr>
          <a:xfrm>
            <a:off x="1153296" y="4471785"/>
            <a:ext cx="4712045" cy="472208"/>
          </a:xfrm>
          <a:prstGeom prst="rect">
            <a:avLst/>
          </a:prstGeom>
          <a:noFill/>
          <a:ln>
            <a:noFill/>
          </a:ln>
        </p:spPr>
      </p:pic>
      <p:pic>
        <p:nvPicPr>
          <p:cNvPr id="150" name="Google Shape;150;p6"/>
          <p:cNvPicPr preferRelativeResize="0"/>
          <p:nvPr/>
        </p:nvPicPr>
        <p:blipFill rotWithShape="1">
          <a:blip r:embed="rId5">
            <a:alphaModFix/>
          </a:blip>
          <a:srcRect b="0" l="0" r="0" t="0"/>
          <a:stretch/>
        </p:blipFill>
        <p:spPr>
          <a:xfrm>
            <a:off x="2331307" y="2902400"/>
            <a:ext cx="564807" cy="356366"/>
          </a:xfrm>
          <a:prstGeom prst="rect">
            <a:avLst/>
          </a:prstGeom>
          <a:noFill/>
          <a:ln>
            <a:noFill/>
          </a:ln>
        </p:spPr>
      </p:pic>
      <p:pic>
        <p:nvPicPr>
          <p:cNvPr id="151" name="Google Shape;151;p6"/>
          <p:cNvPicPr preferRelativeResize="0"/>
          <p:nvPr/>
        </p:nvPicPr>
        <p:blipFill rotWithShape="1">
          <a:blip r:embed="rId6">
            <a:alphaModFix/>
          </a:blip>
          <a:srcRect b="0" l="0" r="0" t="0"/>
          <a:stretch/>
        </p:blipFill>
        <p:spPr>
          <a:xfrm>
            <a:off x="5212101" y="3466980"/>
            <a:ext cx="5455900" cy="557543"/>
          </a:xfrm>
          <a:prstGeom prst="rect">
            <a:avLst/>
          </a:prstGeom>
          <a:noFill/>
          <a:ln>
            <a:noFill/>
          </a:ln>
        </p:spPr>
      </p:pic>
      <p:pic>
        <p:nvPicPr>
          <p:cNvPr id="152" name="Google Shape;152;p6"/>
          <p:cNvPicPr preferRelativeResize="0"/>
          <p:nvPr/>
        </p:nvPicPr>
        <p:blipFill rotWithShape="1">
          <a:blip r:embed="rId7">
            <a:alphaModFix/>
          </a:blip>
          <a:srcRect b="2871" l="2847" r="1862" t="12090"/>
          <a:stretch/>
        </p:blipFill>
        <p:spPr>
          <a:xfrm>
            <a:off x="1125412" y="5009372"/>
            <a:ext cx="4426891" cy="1071588"/>
          </a:xfrm>
          <a:prstGeom prst="rect">
            <a:avLst/>
          </a:prstGeom>
          <a:noFill/>
          <a:ln>
            <a:noFill/>
          </a:ln>
        </p:spPr>
      </p:pic>
      <p:pic>
        <p:nvPicPr>
          <p:cNvPr id="153" name="Google Shape;153;p6"/>
          <p:cNvPicPr preferRelativeResize="0"/>
          <p:nvPr/>
        </p:nvPicPr>
        <p:blipFill rotWithShape="1">
          <a:blip r:embed="rId8">
            <a:alphaModFix/>
          </a:blip>
          <a:srcRect b="0" l="3959" r="0" t="0"/>
          <a:stretch/>
        </p:blipFill>
        <p:spPr>
          <a:xfrm>
            <a:off x="1166602" y="3288669"/>
            <a:ext cx="3976176" cy="1036860"/>
          </a:xfrm>
          <a:prstGeom prst="rect">
            <a:avLst/>
          </a:prstGeom>
          <a:noFill/>
          <a:ln>
            <a:noFill/>
          </a:ln>
        </p:spPr>
      </p:pic>
      <p:sp>
        <p:nvSpPr>
          <p:cNvPr id="154" name="Google Shape;154;p6"/>
          <p:cNvSpPr/>
          <p:nvPr/>
        </p:nvSpPr>
        <p:spPr>
          <a:xfrm>
            <a:off x="6351374" y="4762882"/>
            <a:ext cx="1005016" cy="492980"/>
          </a:xfrm>
          <a:prstGeom prst="rightArrow">
            <a:avLst>
              <a:gd fmla="val 50000" name="adj1"/>
              <a:gd fmla="val 50000" name="adj2"/>
            </a:avLst>
          </a:prstGeom>
          <a:solidFill>
            <a:schemeClr val="accent1"/>
          </a:solidFill>
          <a:ln cap="flat" cmpd="sng" w="15875">
            <a:solidFill>
              <a:srgbClr val="6F94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5" name="Google Shape;155;p6"/>
          <p:cNvPicPr preferRelativeResize="0"/>
          <p:nvPr/>
        </p:nvPicPr>
        <p:blipFill rotWithShape="1">
          <a:blip r:embed="rId9">
            <a:alphaModFix/>
          </a:blip>
          <a:srcRect b="0" l="0" r="0" t="0"/>
          <a:stretch/>
        </p:blipFill>
        <p:spPr>
          <a:xfrm>
            <a:off x="7691360" y="4522876"/>
            <a:ext cx="1638300" cy="1133475"/>
          </a:xfrm>
          <a:prstGeom prst="rect">
            <a:avLst/>
          </a:prstGeom>
          <a:solidFill>
            <a:srgbClr val="ECECEC"/>
          </a:solidFill>
          <a:ln cap="rnd" cmpd="sng" w="190500">
            <a:solidFill>
              <a:srgbClr val="FFFFFF"/>
            </a:solidFill>
            <a:prstDash val="solid"/>
            <a:round/>
            <a:headEnd len="sm" w="sm" type="none"/>
            <a:tailEnd len="sm" w="sm" type="none"/>
          </a:ln>
          <a:effectLst>
            <a:outerShdw blurRad="36195" rotWithShape="0" algn="tl" dir="11400000" dist="12700">
              <a:srgbClr val="000000">
                <a:alpha val="32941"/>
              </a:srgbClr>
            </a:outerShdw>
          </a:effectLst>
        </p:spPr>
      </p:pic>
      <p:sp>
        <p:nvSpPr>
          <p:cNvPr id="156" name="Google Shape;156;p6"/>
          <p:cNvSpPr txBox="1"/>
          <p:nvPr/>
        </p:nvSpPr>
        <p:spPr>
          <a:xfrm>
            <a:off x="6200311" y="4450202"/>
            <a:ext cx="1263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Comparing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62" name="Google Shape;162;p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63" name="Google Shape;163;p7"/>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sp>
        <p:nvSpPr>
          <p:cNvPr id="164" name="Google Shape;164;p7"/>
          <p:cNvSpPr/>
          <p:nvPr/>
        </p:nvSpPr>
        <p:spPr>
          <a:xfrm>
            <a:off x="1191967" y="1918042"/>
            <a:ext cx="47565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Similarly we calculate left singular vectors </a:t>
            </a:r>
            <a:r>
              <a:rPr b="1" lang="es-PE" sz="1800">
                <a:solidFill>
                  <a:schemeClr val="dk1"/>
                </a:solidFill>
                <a:latin typeface="Calibri"/>
                <a:ea typeface="Calibri"/>
                <a:cs typeface="Calibri"/>
                <a:sym typeface="Calibri"/>
              </a:rPr>
              <a:t>U </a:t>
            </a:r>
            <a:r>
              <a:rPr lang="es-PE" sz="1800">
                <a:solidFill>
                  <a:schemeClr val="dk1"/>
                </a:solidFill>
                <a:latin typeface="Calibri"/>
                <a:ea typeface="Calibri"/>
                <a:cs typeface="Calibri"/>
                <a:sym typeface="Calibri"/>
              </a:rPr>
              <a:t>of </a:t>
            </a:r>
            <a:r>
              <a:rPr b="1" lang="es-PE" sz="1800">
                <a:solidFill>
                  <a:schemeClr val="dk1"/>
                </a:solidFill>
                <a:latin typeface="Calibri"/>
                <a:ea typeface="Calibri"/>
                <a:cs typeface="Calibri"/>
                <a:sym typeface="Calibri"/>
              </a:rPr>
              <a:t>A</a:t>
            </a:r>
            <a:r>
              <a:rPr lang="es-PE"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65" name="Google Shape;165;p7"/>
          <p:cNvPicPr preferRelativeResize="0"/>
          <p:nvPr/>
        </p:nvPicPr>
        <p:blipFill rotWithShape="1">
          <a:blip r:embed="rId4">
            <a:alphaModFix/>
          </a:blip>
          <a:srcRect b="0" l="0" r="0" t="0"/>
          <a:stretch/>
        </p:blipFill>
        <p:spPr>
          <a:xfrm>
            <a:off x="1274345" y="2359682"/>
            <a:ext cx="6381750" cy="1952625"/>
          </a:xfrm>
          <a:prstGeom prst="rect">
            <a:avLst/>
          </a:prstGeom>
          <a:noFill/>
          <a:ln>
            <a:noFill/>
          </a:ln>
        </p:spPr>
      </p:pic>
      <p:pic>
        <p:nvPicPr>
          <p:cNvPr id="166" name="Google Shape;166;p7"/>
          <p:cNvPicPr preferRelativeResize="0"/>
          <p:nvPr/>
        </p:nvPicPr>
        <p:blipFill rotWithShape="1">
          <a:blip r:embed="rId5">
            <a:alphaModFix/>
          </a:blip>
          <a:srcRect b="0" l="0" r="0" t="0"/>
          <a:stretch/>
        </p:blipFill>
        <p:spPr>
          <a:xfrm>
            <a:off x="1191967" y="4312307"/>
            <a:ext cx="7924800" cy="119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sp>
        <p:nvSpPr>
          <p:cNvPr id="172" name="Google Shape;172;p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descr="Resultado de imagen para pattern recognition" id="173" name="Google Shape;173;p8"/>
          <p:cNvPicPr preferRelativeResize="0"/>
          <p:nvPr/>
        </p:nvPicPr>
        <p:blipFill rotWithShape="1">
          <a:blip r:embed="rId3">
            <a:alphaModFix/>
          </a:blip>
          <a:srcRect b="0" l="0" r="0" t="0"/>
          <a:stretch/>
        </p:blipFill>
        <p:spPr>
          <a:xfrm>
            <a:off x="10268466" y="5294560"/>
            <a:ext cx="887214" cy="887214"/>
          </a:xfrm>
          <a:prstGeom prst="rect">
            <a:avLst/>
          </a:prstGeom>
          <a:noFill/>
          <a:ln>
            <a:noFill/>
          </a:ln>
        </p:spPr>
      </p:pic>
      <p:sp>
        <p:nvSpPr>
          <p:cNvPr id="174" name="Google Shape;174;p8"/>
          <p:cNvSpPr/>
          <p:nvPr/>
        </p:nvSpPr>
        <p:spPr>
          <a:xfrm>
            <a:off x="1164111" y="2707901"/>
            <a:ext cx="39486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we calculate left singular vectors    </a:t>
            </a:r>
            <a:r>
              <a:rPr b="1" lang="es-PE" sz="1800">
                <a:solidFill>
                  <a:schemeClr val="dk1"/>
                </a:solidFill>
                <a:latin typeface="Calibri"/>
                <a:ea typeface="Calibri"/>
                <a:cs typeface="Calibri"/>
                <a:sym typeface="Calibri"/>
              </a:rPr>
              <a:t> </a:t>
            </a:r>
            <a:r>
              <a:rPr lang="es-PE" sz="1800">
                <a:solidFill>
                  <a:schemeClr val="dk1"/>
                </a:solidFill>
                <a:latin typeface="Calibri"/>
                <a:ea typeface="Calibri"/>
                <a:cs typeface="Calibri"/>
                <a:sym typeface="Calibri"/>
              </a:rPr>
              <a:t>of </a:t>
            </a:r>
            <a:r>
              <a:rPr b="1" lang="es-PE" sz="1800">
                <a:solidFill>
                  <a:schemeClr val="dk1"/>
                </a:solidFill>
                <a:latin typeface="Calibri"/>
                <a:ea typeface="Calibri"/>
                <a:cs typeface="Calibri"/>
                <a:sym typeface="Calibri"/>
              </a:rPr>
              <a:t>U</a:t>
            </a:r>
            <a:r>
              <a:rPr lang="es-PE"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75" name="Google Shape;175;p8"/>
          <p:cNvPicPr preferRelativeResize="0"/>
          <p:nvPr/>
        </p:nvPicPr>
        <p:blipFill rotWithShape="1">
          <a:blip r:embed="rId4">
            <a:alphaModFix/>
          </a:blip>
          <a:srcRect b="0" l="0" r="0" t="0"/>
          <a:stretch/>
        </p:blipFill>
        <p:spPr>
          <a:xfrm>
            <a:off x="1097280" y="1845734"/>
            <a:ext cx="7978347" cy="753793"/>
          </a:xfrm>
          <a:prstGeom prst="rect">
            <a:avLst/>
          </a:prstGeom>
          <a:noFill/>
          <a:ln>
            <a:noFill/>
          </a:ln>
        </p:spPr>
      </p:pic>
      <p:pic>
        <p:nvPicPr>
          <p:cNvPr id="176" name="Google Shape;176;p8"/>
          <p:cNvPicPr preferRelativeResize="0"/>
          <p:nvPr/>
        </p:nvPicPr>
        <p:blipFill rotWithShape="1">
          <a:blip r:embed="rId5">
            <a:alphaModFix/>
          </a:blip>
          <a:srcRect b="0" l="0" r="0" t="0"/>
          <a:stretch/>
        </p:blipFill>
        <p:spPr>
          <a:xfrm>
            <a:off x="4308391" y="2748172"/>
            <a:ext cx="208005" cy="312008"/>
          </a:xfrm>
          <a:prstGeom prst="rect">
            <a:avLst/>
          </a:prstGeom>
          <a:noFill/>
          <a:ln>
            <a:noFill/>
          </a:ln>
        </p:spPr>
      </p:pic>
      <p:pic>
        <p:nvPicPr>
          <p:cNvPr id="177" name="Google Shape;177;p8"/>
          <p:cNvPicPr preferRelativeResize="0"/>
          <p:nvPr/>
        </p:nvPicPr>
        <p:blipFill rotWithShape="1">
          <a:blip r:embed="rId6">
            <a:alphaModFix/>
          </a:blip>
          <a:srcRect b="0" l="0" r="0" t="0"/>
          <a:stretch/>
        </p:blipFill>
        <p:spPr>
          <a:xfrm>
            <a:off x="1359243" y="3168554"/>
            <a:ext cx="4166672" cy="886349"/>
          </a:xfrm>
          <a:prstGeom prst="rect">
            <a:avLst/>
          </a:prstGeom>
          <a:noFill/>
          <a:ln>
            <a:noFill/>
          </a:ln>
        </p:spPr>
      </p:pic>
      <p:pic>
        <p:nvPicPr>
          <p:cNvPr id="178" name="Google Shape;178;p8"/>
          <p:cNvPicPr preferRelativeResize="0"/>
          <p:nvPr/>
        </p:nvPicPr>
        <p:blipFill rotWithShape="1">
          <a:blip r:embed="rId7">
            <a:alphaModFix/>
          </a:blip>
          <a:srcRect b="0" l="0" r="0" t="0"/>
          <a:stretch/>
        </p:blipFill>
        <p:spPr>
          <a:xfrm>
            <a:off x="1240568" y="4611009"/>
            <a:ext cx="3171825" cy="981075"/>
          </a:xfrm>
          <a:prstGeom prst="rect">
            <a:avLst/>
          </a:prstGeom>
          <a:noFill/>
          <a:ln>
            <a:noFill/>
          </a:ln>
        </p:spPr>
      </p:pic>
      <p:pic>
        <p:nvPicPr>
          <p:cNvPr id="179" name="Google Shape;179;p8"/>
          <p:cNvPicPr preferRelativeResize="0"/>
          <p:nvPr/>
        </p:nvPicPr>
        <p:blipFill rotWithShape="1">
          <a:blip r:embed="rId8">
            <a:alphaModFix/>
          </a:blip>
          <a:srcRect b="0" l="0" r="0" t="0"/>
          <a:stretch/>
        </p:blipFill>
        <p:spPr>
          <a:xfrm>
            <a:off x="4975138" y="4935675"/>
            <a:ext cx="951497" cy="46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PE"/>
              <a:t>Singular Value Decomposition(SVD)</a:t>
            </a:r>
            <a:br>
              <a:rPr lang="es-PE"/>
            </a:br>
            <a:endParaRPr/>
          </a:p>
        </p:txBody>
      </p:sp>
      <p:pic>
        <p:nvPicPr>
          <p:cNvPr id="185" name="Google Shape;185;p9"/>
          <p:cNvPicPr preferRelativeResize="0"/>
          <p:nvPr>
            <p:ph idx="1" type="body"/>
          </p:nvPr>
        </p:nvPicPr>
        <p:blipFill rotWithShape="1">
          <a:blip r:embed="rId3">
            <a:alphaModFix/>
          </a:blip>
          <a:srcRect b="0" l="0" r="0" t="9247"/>
          <a:stretch/>
        </p:blipFill>
        <p:spPr>
          <a:xfrm>
            <a:off x="2861734" y="1864742"/>
            <a:ext cx="3596084" cy="43513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ción">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2019-10-08T13:11:34Z</dcterms:created>
  <dc:creator>DELL</dc:creator>
</cp:coreProperties>
</file>